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4"/>
  </p:sldMasterIdLst>
  <p:notesMasterIdLst>
    <p:notesMasterId r:id="rId6"/>
  </p:notesMasterIdLst>
  <p:sldIdLst>
    <p:sldId id="266" r:id="rId5"/>
  </p:sldIdLst>
  <p:sldSz cx="12801600" cy="9601200" type="A3"/>
  <p:notesSz cx="6858000" cy="9144000"/>
  <p:embeddedFontLst>
    <p:embeddedFont>
      <p:font typeface="Aptos Light" panose="020B0004020202020204" pitchFamily="34" charset="0"/>
      <p:regular r:id="rId7"/>
      <p:italic r:id="rId8"/>
    </p:embeddedFont>
    <p:embeddedFont>
      <p:font typeface="Poppins Medium" panose="00000600000000000000" pitchFamily="2" charset="0"/>
      <p:regular r:id="rId9"/>
      <p:italic r:id="rId10"/>
    </p:embeddedFont>
  </p:embeddedFontLst>
  <p:defaultTextStyle>
    <a:defPPr>
      <a:defRPr lang="en-US"/>
    </a:defPPr>
    <a:lvl1pPr marL="0" algn="l" defTabSz="793763" rtl="0" eaLnBrk="1" latinLnBrk="0" hangingPunct="1">
      <a:defRPr sz="1563" kern="1200">
        <a:solidFill>
          <a:schemeClr val="tx1"/>
        </a:solidFill>
        <a:latin typeface="+mn-lt"/>
        <a:ea typeface="+mn-ea"/>
        <a:cs typeface="+mn-cs"/>
      </a:defRPr>
    </a:lvl1pPr>
    <a:lvl2pPr marL="396881" algn="l" defTabSz="793763" rtl="0" eaLnBrk="1" latinLnBrk="0" hangingPunct="1">
      <a:defRPr sz="1563" kern="1200">
        <a:solidFill>
          <a:schemeClr val="tx1"/>
        </a:solidFill>
        <a:latin typeface="+mn-lt"/>
        <a:ea typeface="+mn-ea"/>
        <a:cs typeface="+mn-cs"/>
      </a:defRPr>
    </a:lvl2pPr>
    <a:lvl3pPr marL="793763" algn="l" defTabSz="793763" rtl="0" eaLnBrk="1" latinLnBrk="0" hangingPunct="1">
      <a:defRPr sz="1563" kern="1200">
        <a:solidFill>
          <a:schemeClr val="tx1"/>
        </a:solidFill>
        <a:latin typeface="+mn-lt"/>
        <a:ea typeface="+mn-ea"/>
        <a:cs typeface="+mn-cs"/>
      </a:defRPr>
    </a:lvl3pPr>
    <a:lvl4pPr marL="1190643" algn="l" defTabSz="793763" rtl="0" eaLnBrk="1" latinLnBrk="0" hangingPunct="1">
      <a:defRPr sz="1563" kern="1200">
        <a:solidFill>
          <a:schemeClr val="tx1"/>
        </a:solidFill>
        <a:latin typeface="+mn-lt"/>
        <a:ea typeface="+mn-ea"/>
        <a:cs typeface="+mn-cs"/>
      </a:defRPr>
    </a:lvl4pPr>
    <a:lvl5pPr marL="1587525" algn="l" defTabSz="793763" rtl="0" eaLnBrk="1" latinLnBrk="0" hangingPunct="1">
      <a:defRPr sz="1563" kern="1200">
        <a:solidFill>
          <a:schemeClr val="tx1"/>
        </a:solidFill>
        <a:latin typeface="+mn-lt"/>
        <a:ea typeface="+mn-ea"/>
        <a:cs typeface="+mn-cs"/>
      </a:defRPr>
    </a:lvl5pPr>
    <a:lvl6pPr marL="1984406" algn="l" defTabSz="793763" rtl="0" eaLnBrk="1" latinLnBrk="0" hangingPunct="1">
      <a:defRPr sz="1563" kern="1200">
        <a:solidFill>
          <a:schemeClr val="tx1"/>
        </a:solidFill>
        <a:latin typeface="+mn-lt"/>
        <a:ea typeface="+mn-ea"/>
        <a:cs typeface="+mn-cs"/>
      </a:defRPr>
    </a:lvl6pPr>
    <a:lvl7pPr marL="2381287" algn="l" defTabSz="793763" rtl="0" eaLnBrk="1" latinLnBrk="0" hangingPunct="1">
      <a:defRPr sz="1563" kern="1200">
        <a:solidFill>
          <a:schemeClr val="tx1"/>
        </a:solidFill>
        <a:latin typeface="+mn-lt"/>
        <a:ea typeface="+mn-ea"/>
        <a:cs typeface="+mn-cs"/>
      </a:defRPr>
    </a:lvl7pPr>
    <a:lvl8pPr marL="2778168" algn="l" defTabSz="793763" rtl="0" eaLnBrk="1" latinLnBrk="0" hangingPunct="1">
      <a:defRPr sz="1563" kern="1200">
        <a:solidFill>
          <a:schemeClr val="tx1"/>
        </a:solidFill>
        <a:latin typeface="+mn-lt"/>
        <a:ea typeface="+mn-ea"/>
        <a:cs typeface="+mn-cs"/>
      </a:defRPr>
    </a:lvl8pPr>
    <a:lvl9pPr marL="3175050" algn="l" defTabSz="793763" rtl="0" eaLnBrk="1" latinLnBrk="0" hangingPunct="1">
      <a:defRPr sz="156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39" userDrawn="1">
          <p15:clr>
            <a:srgbClr val="A4A3A4"/>
          </p15:clr>
        </p15:guide>
        <p15:guide id="2" pos="3987"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8FBBCC7-7124-7262-FCB2-5E44F59F983C}" name="Lawrence Brett" initials="LB" userId="S::BrettL@moe.govt.nz::53ba8d4e-7afe-4b40-a0d3-532c199e5d7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5968"/>
    <a:srgbClr val="E6E6E6"/>
    <a:srgbClr val="03D3C4"/>
    <a:srgbClr val="03B5AA"/>
    <a:srgbClr val="84DCC6"/>
    <a:srgbClr val="D8F3DC"/>
    <a:srgbClr val="CAD2C5"/>
    <a:srgbClr val="52796F"/>
    <a:srgbClr val="89DFA6"/>
    <a:srgbClr val="8BD9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380" y="60"/>
      </p:cViewPr>
      <p:guideLst>
        <p:guide orient="horz" pos="1939"/>
        <p:guide pos="39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font" Target="fonts/font4.fntdata"/><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ctoria Dias" userId="cc8a26da-a26c-4316-be10-72e4936955cd" providerId="ADAL" clId="{82954CE2-6AC0-4485-96DA-50ECD771CF65}"/>
    <pc:docChg chg="undo custSel modSld">
      <pc:chgData name="Victoria Dias" userId="cc8a26da-a26c-4316-be10-72e4936955cd" providerId="ADAL" clId="{82954CE2-6AC0-4485-96DA-50ECD771CF65}" dt="2024-09-20T02:07:17.914" v="320" actId="20577"/>
      <pc:docMkLst>
        <pc:docMk/>
      </pc:docMkLst>
      <pc:sldChg chg="modSp mod">
        <pc:chgData name="Victoria Dias" userId="cc8a26da-a26c-4316-be10-72e4936955cd" providerId="ADAL" clId="{82954CE2-6AC0-4485-96DA-50ECD771CF65}" dt="2024-09-20T02:07:17.914" v="320" actId="20577"/>
        <pc:sldMkLst>
          <pc:docMk/>
          <pc:sldMk cId="4115850435" sldId="266"/>
        </pc:sldMkLst>
        <pc:spChg chg="mod">
          <ac:chgData name="Victoria Dias" userId="cc8a26da-a26c-4316-be10-72e4936955cd" providerId="ADAL" clId="{82954CE2-6AC0-4485-96DA-50ECD771CF65}" dt="2024-09-18T03:30:07.972" v="303" actId="1035"/>
          <ac:spMkLst>
            <pc:docMk/>
            <pc:sldMk cId="4115850435" sldId="266"/>
            <ac:spMk id="55" creationId="{68B6CF14-289E-5A1E-FFBD-3D46B05CDEEE}"/>
          </ac:spMkLst>
        </pc:spChg>
        <pc:graphicFrameChg chg="mod modGraphic">
          <ac:chgData name="Victoria Dias" userId="cc8a26da-a26c-4316-be10-72e4936955cd" providerId="ADAL" clId="{82954CE2-6AC0-4485-96DA-50ECD771CF65}" dt="2024-09-17T23:55:52.872" v="271" actId="14100"/>
          <ac:graphicFrameMkLst>
            <pc:docMk/>
            <pc:sldMk cId="4115850435" sldId="266"/>
            <ac:graphicFrameMk id="2" creationId="{26431553-8FC2-1CF0-0E5C-278242FAD496}"/>
          </ac:graphicFrameMkLst>
        </pc:graphicFrameChg>
        <pc:graphicFrameChg chg="mod modGraphic">
          <ac:chgData name="Victoria Dias" userId="cc8a26da-a26c-4316-be10-72e4936955cd" providerId="ADAL" clId="{82954CE2-6AC0-4485-96DA-50ECD771CF65}" dt="2024-09-18T03:30:07.972" v="303" actId="1035"/>
          <ac:graphicFrameMkLst>
            <pc:docMk/>
            <pc:sldMk cId="4115850435" sldId="266"/>
            <ac:graphicFrameMk id="5" creationId="{2C5158C3-AC9F-CF25-BDC2-030AAAA5F514}"/>
          </ac:graphicFrameMkLst>
        </pc:graphicFrameChg>
        <pc:graphicFrameChg chg="modGraphic">
          <ac:chgData name="Victoria Dias" userId="cc8a26da-a26c-4316-be10-72e4936955cd" providerId="ADAL" clId="{82954CE2-6AC0-4485-96DA-50ECD771CF65}" dt="2024-09-20T02:07:17.914" v="320" actId="20577"/>
          <ac:graphicFrameMkLst>
            <pc:docMk/>
            <pc:sldMk cId="4115850435" sldId="266"/>
            <ac:graphicFrameMk id="45" creationId="{170FD220-0369-DFE2-C27B-05A49DF6E92F}"/>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CDF5EB-F1C4-4E72-AF3F-0EBBD9CA28AD}" type="datetimeFigureOut">
              <a:rPr lang="en-NZ" smtClean="0"/>
              <a:t>20/09/2024</a:t>
            </a:fld>
            <a:endParaRPr lang="en-NZ"/>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031AF7-3198-46D4-9826-3B88778630B1}" type="slidenum">
              <a:rPr lang="en-NZ" smtClean="0"/>
              <a:t>‹#›</a:t>
            </a:fld>
            <a:endParaRPr lang="en-NZ"/>
          </a:p>
        </p:txBody>
      </p:sp>
    </p:spTree>
    <p:extLst>
      <p:ext uri="{BB962C8B-B14F-4D97-AF65-F5344CB8AC3E}">
        <p14:creationId xmlns:p14="http://schemas.microsoft.com/office/powerpoint/2010/main" val="635291658"/>
      </p:ext>
    </p:extLst>
  </p:cSld>
  <p:clrMap bg1="lt1" tx1="dk1" bg2="lt2" tx2="dk2" accent1="accent1" accent2="accent2" accent3="accent3" accent4="accent4" accent5="accent5" accent6="accent6" hlink="hlink" folHlink="folHlink"/>
  <p:notesStyle>
    <a:lvl1pPr marL="0" algn="l" defTabSz="793763" rtl="0" eaLnBrk="1" latinLnBrk="0" hangingPunct="1">
      <a:defRPr sz="1042" kern="1200">
        <a:solidFill>
          <a:schemeClr val="tx1"/>
        </a:solidFill>
        <a:latin typeface="+mn-lt"/>
        <a:ea typeface="+mn-ea"/>
        <a:cs typeface="+mn-cs"/>
      </a:defRPr>
    </a:lvl1pPr>
    <a:lvl2pPr marL="396881" algn="l" defTabSz="793763" rtl="0" eaLnBrk="1" latinLnBrk="0" hangingPunct="1">
      <a:defRPr sz="1042" kern="1200">
        <a:solidFill>
          <a:schemeClr val="tx1"/>
        </a:solidFill>
        <a:latin typeface="+mn-lt"/>
        <a:ea typeface="+mn-ea"/>
        <a:cs typeface="+mn-cs"/>
      </a:defRPr>
    </a:lvl2pPr>
    <a:lvl3pPr marL="793763" algn="l" defTabSz="793763" rtl="0" eaLnBrk="1" latinLnBrk="0" hangingPunct="1">
      <a:defRPr sz="1042" kern="1200">
        <a:solidFill>
          <a:schemeClr val="tx1"/>
        </a:solidFill>
        <a:latin typeface="+mn-lt"/>
        <a:ea typeface="+mn-ea"/>
        <a:cs typeface="+mn-cs"/>
      </a:defRPr>
    </a:lvl3pPr>
    <a:lvl4pPr marL="1190643" algn="l" defTabSz="793763" rtl="0" eaLnBrk="1" latinLnBrk="0" hangingPunct="1">
      <a:defRPr sz="1042" kern="1200">
        <a:solidFill>
          <a:schemeClr val="tx1"/>
        </a:solidFill>
        <a:latin typeface="+mn-lt"/>
        <a:ea typeface="+mn-ea"/>
        <a:cs typeface="+mn-cs"/>
      </a:defRPr>
    </a:lvl4pPr>
    <a:lvl5pPr marL="1587525" algn="l" defTabSz="793763" rtl="0" eaLnBrk="1" latinLnBrk="0" hangingPunct="1">
      <a:defRPr sz="1042" kern="1200">
        <a:solidFill>
          <a:schemeClr val="tx1"/>
        </a:solidFill>
        <a:latin typeface="+mn-lt"/>
        <a:ea typeface="+mn-ea"/>
        <a:cs typeface="+mn-cs"/>
      </a:defRPr>
    </a:lvl5pPr>
    <a:lvl6pPr marL="1984406" algn="l" defTabSz="793763" rtl="0" eaLnBrk="1" latinLnBrk="0" hangingPunct="1">
      <a:defRPr sz="1042" kern="1200">
        <a:solidFill>
          <a:schemeClr val="tx1"/>
        </a:solidFill>
        <a:latin typeface="+mn-lt"/>
        <a:ea typeface="+mn-ea"/>
        <a:cs typeface="+mn-cs"/>
      </a:defRPr>
    </a:lvl6pPr>
    <a:lvl7pPr marL="2381287" algn="l" defTabSz="793763" rtl="0" eaLnBrk="1" latinLnBrk="0" hangingPunct="1">
      <a:defRPr sz="1042" kern="1200">
        <a:solidFill>
          <a:schemeClr val="tx1"/>
        </a:solidFill>
        <a:latin typeface="+mn-lt"/>
        <a:ea typeface="+mn-ea"/>
        <a:cs typeface="+mn-cs"/>
      </a:defRPr>
    </a:lvl7pPr>
    <a:lvl8pPr marL="2778168" algn="l" defTabSz="793763" rtl="0" eaLnBrk="1" latinLnBrk="0" hangingPunct="1">
      <a:defRPr sz="1042" kern="1200">
        <a:solidFill>
          <a:schemeClr val="tx1"/>
        </a:solidFill>
        <a:latin typeface="+mn-lt"/>
        <a:ea typeface="+mn-ea"/>
        <a:cs typeface="+mn-cs"/>
      </a:defRPr>
    </a:lvl8pPr>
    <a:lvl9pPr marL="3175050" algn="l" defTabSz="793763" rtl="0" eaLnBrk="1" latinLnBrk="0" hangingPunct="1">
      <a:defRPr sz="1042"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NZ"/>
          </a:p>
        </p:txBody>
      </p:sp>
      <p:sp>
        <p:nvSpPr>
          <p:cNvPr id="4" name="Slide Number Placeholder 3"/>
          <p:cNvSpPr>
            <a:spLocks noGrp="1"/>
          </p:cNvSpPr>
          <p:nvPr>
            <p:ph type="sldNum" sz="quarter" idx="5"/>
          </p:nvPr>
        </p:nvSpPr>
        <p:spPr/>
        <p:txBody>
          <a:bodyPr/>
          <a:lstStyle/>
          <a:p>
            <a:fld id="{F0031AF7-3198-46D4-9826-3B88778630B1}" type="slidenum">
              <a:rPr lang="en-NZ" smtClean="0"/>
              <a:t>1</a:t>
            </a:fld>
            <a:endParaRPr lang="en-NZ"/>
          </a:p>
        </p:txBody>
      </p:sp>
    </p:spTree>
    <p:extLst>
      <p:ext uri="{BB962C8B-B14F-4D97-AF65-F5344CB8AC3E}">
        <p14:creationId xmlns:p14="http://schemas.microsoft.com/office/powerpoint/2010/main" val="37919210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0913" y="1912829"/>
            <a:ext cx="6583680" cy="1319880"/>
          </a:xfrm>
        </p:spPr>
        <p:txBody>
          <a:bodyPr/>
          <a:lstStyle/>
          <a:p>
            <a:r>
              <a:rPr lang="en-US"/>
              <a:t>Click to edit Master title style</a:t>
            </a:r>
          </a:p>
        </p:txBody>
      </p:sp>
      <p:sp>
        <p:nvSpPr>
          <p:cNvPr id="3" name="Subtitle 2"/>
          <p:cNvSpPr>
            <a:spLocks noGrp="1"/>
          </p:cNvSpPr>
          <p:nvPr>
            <p:ph type="subTitle" idx="1"/>
          </p:nvPr>
        </p:nvSpPr>
        <p:spPr>
          <a:xfrm>
            <a:off x="1161826" y="3489272"/>
            <a:ext cx="5421854" cy="1573593"/>
          </a:xfrm>
        </p:spPr>
        <p:txBody>
          <a:bodyPr/>
          <a:lstStyle>
            <a:lvl1pPr marL="0" indent="0" algn="ctr">
              <a:buNone/>
              <a:defRPr>
                <a:solidFill>
                  <a:schemeClr val="tx1">
                    <a:tint val="75000"/>
                  </a:schemeClr>
                </a:solidFill>
              </a:defRPr>
            </a:lvl1pPr>
            <a:lvl2pPr marL="387294" indent="0" algn="ctr">
              <a:buNone/>
              <a:defRPr>
                <a:solidFill>
                  <a:schemeClr val="tx1">
                    <a:tint val="75000"/>
                  </a:schemeClr>
                </a:solidFill>
              </a:defRPr>
            </a:lvl2pPr>
            <a:lvl3pPr marL="774588" indent="0" algn="ctr">
              <a:buNone/>
              <a:defRPr>
                <a:solidFill>
                  <a:schemeClr val="tx1">
                    <a:tint val="75000"/>
                  </a:schemeClr>
                </a:solidFill>
              </a:defRPr>
            </a:lvl3pPr>
            <a:lvl4pPr marL="1161882" indent="0" algn="ctr">
              <a:buNone/>
              <a:defRPr>
                <a:solidFill>
                  <a:schemeClr val="tx1">
                    <a:tint val="75000"/>
                  </a:schemeClr>
                </a:solidFill>
              </a:defRPr>
            </a:lvl4pPr>
            <a:lvl5pPr marL="1549176" indent="0" algn="ctr">
              <a:buNone/>
              <a:defRPr>
                <a:solidFill>
                  <a:schemeClr val="tx1">
                    <a:tint val="75000"/>
                  </a:schemeClr>
                </a:solidFill>
              </a:defRPr>
            </a:lvl5pPr>
            <a:lvl6pPr marL="1936471" indent="0" algn="ctr">
              <a:buNone/>
              <a:defRPr>
                <a:solidFill>
                  <a:schemeClr val="tx1">
                    <a:tint val="75000"/>
                  </a:schemeClr>
                </a:solidFill>
              </a:defRPr>
            </a:lvl6pPr>
            <a:lvl7pPr marL="2323765" indent="0" algn="ctr">
              <a:buNone/>
              <a:defRPr>
                <a:solidFill>
                  <a:schemeClr val="tx1">
                    <a:tint val="75000"/>
                  </a:schemeClr>
                </a:solidFill>
              </a:defRPr>
            </a:lvl7pPr>
            <a:lvl8pPr marL="2711059" indent="0" algn="ctr">
              <a:buNone/>
              <a:defRPr>
                <a:solidFill>
                  <a:schemeClr val="tx1">
                    <a:tint val="75000"/>
                  </a:schemeClr>
                </a:solidFill>
              </a:defRPr>
            </a:lvl8pPr>
            <a:lvl9pPr marL="3098353"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15493" y="246589"/>
            <a:ext cx="1742739" cy="52538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7275" y="246589"/>
            <a:ext cx="5099125" cy="52538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1842" y="3956789"/>
            <a:ext cx="6583680" cy="1222956"/>
          </a:xfrm>
        </p:spPr>
        <p:txBody>
          <a:bodyPr anchor="t"/>
          <a:lstStyle>
            <a:lvl1pPr algn="l">
              <a:defRPr sz="3388" b="1" cap="all"/>
            </a:lvl1pPr>
          </a:lstStyle>
          <a:p>
            <a:r>
              <a:rPr lang="en-US"/>
              <a:t>Click to edit Master title style</a:t>
            </a:r>
          </a:p>
        </p:txBody>
      </p:sp>
      <p:sp>
        <p:nvSpPr>
          <p:cNvPr id="3" name="Text Placeholder 2"/>
          <p:cNvSpPr>
            <a:spLocks noGrp="1"/>
          </p:cNvSpPr>
          <p:nvPr>
            <p:ph type="body" idx="1"/>
          </p:nvPr>
        </p:nvSpPr>
        <p:spPr>
          <a:xfrm>
            <a:off x="611842" y="2609829"/>
            <a:ext cx="6583680" cy="1346961"/>
          </a:xfrm>
        </p:spPr>
        <p:txBody>
          <a:bodyPr anchor="b"/>
          <a:lstStyle>
            <a:lvl1pPr marL="0" indent="0">
              <a:buNone/>
              <a:defRPr sz="1694">
                <a:solidFill>
                  <a:schemeClr val="tx1">
                    <a:tint val="75000"/>
                  </a:schemeClr>
                </a:solidFill>
              </a:defRPr>
            </a:lvl1pPr>
            <a:lvl2pPr marL="387294" indent="0">
              <a:buNone/>
              <a:defRPr sz="1525">
                <a:solidFill>
                  <a:schemeClr val="tx1">
                    <a:tint val="75000"/>
                  </a:schemeClr>
                </a:solidFill>
              </a:defRPr>
            </a:lvl2pPr>
            <a:lvl3pPr marL="774588" indent="0">
              <a:buNone/>
              <a:defRPr sz="1355">
                <a:solidFill>
                  <a:schemeClr val="tx1">
                    <a:tint val="75000"/>
                  </a:schemeClr>
                </a:solidFill>
              </a:defRPr>
            </a:lvl3pPr>
            <a:lvl4pPr marL="1161882" indent="0">
              <a:buNone/>
              <a:defRPr sz="1186">
                <a:solidFill>
                  <a:schemeClr val="tx1">
                    <a:tint val="75000"/>
                  </a:schemeClr>
                </a:solidFill>
              </a:defRPr>
            </a:lvl4pPr>
            <a:lvl5pPr marL="1549176" indent="0">
              <a:buNone/>
              <a:defRPr sz="1186">
                <a:solidFill>
                  <a:schemeClr val="tx1">
                    <a:tint val="75000"/>
                  </a:schemeClr>
                </a:solidFill>
              </a:defRPr>
            </a:lvl5pPr>
            <a:lvl6pPr marL="1936471" indent="0">
              <a:buNone/>
              <a:defRPr sz="1186">
                <a:solidFill>
                  <a:schemeClr val="tx1">
                    <a:tint val="75000"/>
                  </a:schemeClr>
                </a:solidFill>
              </a:defRPr>
            </a:lvl6pPr>
            <a:lvl7pPr marL="2323765" indent="0">
              <a:buNone/>
              <a:defRPr sz="1186">
                <a:solidFill>
                  <a:schemeClr val="tx1">
                    <a:tint val="75000"/>
                  </a:schemeClr>
                </a:solidFill>
              </a:defRPr>
            </a:lvl7pPr>
            <a:lvl8pPr marL="2711059" indent="0">
              <a:buNone/>
              <a:defRPr sz="1186">
                <a:solidFill>
                  <a:schemeClr val="tx1">
                    <a:tint val="75000"/>
                  </a:schemeClr>
                </a:solidFill>
              </a:defRPr>
            </a:lvl8pPr>
            <a:lvl9pPr marL="3098353" indent="0">
              <a:buNone/>
              <a:defRPr sz="118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7275" y="1436761"/>
            <a:ext cx="3420932" cy="4063691"/>
          </a:xfrm>
        </p:spPr>
        <p:txBody>
          <a:bodyPr/>
          <a:lstStyle>
            <a:lvl1pPr>
              <a:defRPr sz="2372"/>
            </a:lvl1pPr>
            <a:lvl2pPr>
              <a:defRPr sz="2033"/>
            </a:lvl2pPr>
            <a:lvl3pPr>
              <a:defRPr sz="1694"/>
            </a:lvl3pPr>
            <a:lvl4pPr>
              <a:defRPr sz="1525"/>
            </a:lvl4pPr>
            <a:lvl5pPr>
              <a:defRPr sz="1525"/>
            </a:lvl5pPr>
            <a:lvl6pPr>
              <a:defRPr sz="1525"/>
            </a:lvl6pPr>
            <a:lvl7pPr>
              <a:defRPr sz="1525"/>
            </a:lvl7pPr>
            <a:lvl8pPr>
              <a:defRPr sz="1525"/>
            </a:lvl8pPr>
            <a:lvl9pPr>
              <a:defRPr sz="15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7299" y="1436761"/>
            <a:ext cx="3420932" cy="4063691"/>
          </a:xfrm>
        </p:spPr>
        <p:txBody>
          <a:bodyPr/>
          <a:lstStyle>
            <a:lvl1pPr>
              <a:defRPr sz="2372"/>
            </a:lvl1pPr>
            <a:lvl2pPr>
              <a:defRPr sz="2033"/>
            </a:lvl2pPr>
            <a:lvl3pPr>
              <a:defRPr sz="1694"/>
            </a:lvl3pPr>
            <a:lvl4pPr>
              <a:defRPr sz="1525"/>
            </a:lvl4pPr>
            <a:lvl5pPr>
              <a:defRPr sz="1525"/>
            </a:lvl5pPr>
            <a:lvl6pPr>
              <a:defRPr sz="1525"/>
            </a:lvl6pPr>
            <a:lvl7pPr>
              <a:defRPr sz="1525"/>
            </a:lvl7pPr>
            <a:lvl8pPr>
              <a:defRPr sz="1525"/>
            </a:lvl8pPr>
            <a:lvl9pPr>
              <a:defRPr sz="15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7275" y="1378320"/>
            <a:ext cx="3422277" cy="574418"/>
          </a:xfrm>
        </p:spPr>
        <p:txBody>
          <a:bodyPr anchor="b"/>
          <a:lstStyle>
            <a:lvl1pPr marL="0" indent="0">
              <a:buNone/>
              <a:defRPr sz="2033" b="1"/>
            </a:lvl1pPr>
            <a:lvl2pPr marL="387294" indent="0">
              <a:buNone/>
              <a:defRPr sz="1694" b="1"/>
            </a:lvl2pPr>
            <a:lvl3pPr marL="774588" indent="0">
              <a:buNone/>
              <a:defRPr sz="1525" b="1"/>
            </a:lvl3pPr>
            <a:lvl4pPr marL="1161882" indent="0">
              <a:buNone/>
              <a:defRPr sz="1355" b="1"/>
            </a:lvl4pPr>
            <a:lvl5pPr marL="1549176" indent="0">
              <a:buNone/>
              <a:defRPr sz="1355" b="1"/>
            </a:lvl5pPr>
            <a:lvl6pPr marL="1936471" indent="0">
              <a:buNone/>
              <a:defRPr sz="1355" b="1"/>
            </a:lvl6pPr>
            <a:lvl7pPr marL="2323765" indent="0">
              <a:buNone/>
              <a:defRPr sz="1355" b="1"/>
            </a:lvl7pPr>
            <a:lvl8pPr marL="2711059" indent="0">
              <a:buNone/>
              <a:defRPr sz="1355" b="1"/>
            </a:lvl8pPr>
            <a:lvl9pPr marL="3098353" indent="0">
              <a:buNone/>
              <a:defRPr sz="1355" b="1"/>
            </a:lvl9pPr>
          </a:lstStyle>
          <a:p>
            <a:pPr lvl="0"/>
            <a:r>
              <a:rPr lang="en-US"/>
              <a:t>Click to edit Master text styles</a:t>
            </a:r>
          </a:p>
        </p:txBody>
      </p:sp>
      <p:sp>
        <p:nvSpPr>
          <p:cNvPr id="4" name="Content Placeholder 3"/>
          <p:cNvSpPr>
            <a:spLocks noGrp="1"/>
          </p:cNvSpPr>
          <p:nvPr>
            <p:ph sz="half" idx="2"/>
          </p:nvPr>
        </p:nvSpPr>
        <p:spPr>
          <a:xfrm>
            <a:off x="387275" y="1952738"/>
            <a:ext cx="3422277" cy="3547712"/>
          </a:xfrm>
        </p:spPr>
        <p:txBody>
          <a:bodyPr/>
          <a:lstStyle>
            <a:lvl1pPr>
              <a:defRPr sz="2033"/>
            </a:lvl1pPr>
            <a:lvl2pPr>
              <a:defRPr sz="1694"/>
            </a:lvl2pPr>
            <a:lvl3pPr>
              <a:defRPr sz="1525"/>
            </a:lvl3pPr>
            <a:lvl4pPr>
              <a:defRPr sz="1355"/>
            </a:lvl4pPr>
            <a:lvl5pPr>
              <a:defRPr sz="1355"/>
            </a:lvl5pPr>
            <a:lvl6pPr>
              <a:defRPr sz="1355"/>
            </a:lvl6pPr>
            <a:lvl7pPr>
              <a:defRPr sz="1355"/>
            </a:lvl7pPr>
            <a:lvl8pPr>
              <a:defRPr sz="1355"/>
            </a:lvl8pPr>
            <a:lvl9pPr>
              <a:defRPr sz="13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611" y="1378320"/>
            <a:ext cx="3423621" cy="574418"/>
          </a:xfrm>
        </p:spPr>
        <p:txBody>
          <a:bodyPr anchor="b"/>
          <a:lstStyle>
            <a:lvl1pPr marL="0" indent="0">
              <a:buNone/>
              <a:defRPr sz="2033" b="1"/>
            </a:lvl1pPr>
            <a:lvl2pPr marL="387294" indent="0">
              <a:buNone/>
              <a:defRPr sz="1694" b="1"/>
            </a:lvl2pPr>
            <a:lvl3pPr marL="774588" indent="0">
              <a:buNone/>
              <a:defRPr sz="1525" b="1"/>
            </a:lvl3pPr>
            <a:lvl4pPr marL="1161882" indent="0">
              <a:buNone/>
              <a:defRPr sz="1355" b="1"/>
            </a:lvl4pPr>
            <a:lvl5pPr marL="1549176" indent="0">
              <a:buNone/>
              <a:defRPr sz="1355" b="1"/>
            </a:lvl5pPr>
            <a:lvl6pPr marL="1936471" indent="0">
              <a:buNone/>
              <a:defRPr sz="1355" b="1"/>
            </a:lvl6pPr>
            <a:lvl7pPr marL="2323765" indent="0">
              <a:buNone/>
              <a:defRPr sz="1355" b="1"/>
            </a:lvl7pPr>
            <a:lvl8pPr marL="2711059" indent="0">
              <a:buNone/>
              <a:defRPr sz="1355" b="1"/>
            </a:lvl8pPr>
            <a:lvl9pPr marL="3098353" indent="0">
              <a:buNone/>
              <a:defRPr sz="1355" b="1"/>
            </a:lvl9pPr>
          </a:lstStyle>
          <a:p>
            <a:pPr lvl="0"/>
            <a:r>
              <a:rPr lang="en-US"/>
              <a:t>Click to edit Master text styles</a:t>
            </a:r>
          </a:p>
        </p:txBody>
      </p:sp>
      <p:sp>
        <p:nvSpPr>
          <p:cNvPr id="6" name="Content Placeholder 5"/>
          <p:cNvSpPr>
            <a:spLocks noGrp="1"/>
          </p:cNvSpPr>
          <p:nvPr>
            <p:ph sz="quarter" idx="4"/>
          </p:nvPr>
        </p:nvSpPr>
        <p:spPr>
          <a:xfrm>
            <a:off x="3934611" y="1952738"/>
            <a:ext cx="3423621" cy="3547712"/>
          </a:xfrm>
        </p:spPr>
        <p:txBody>
          <a:bodyPr/>
          <a:lstStyle>
            <a:lvl1pPr>
              <a:defRPr sz="2033"/>
            </a:lvl1pPr>
            <a:lvl2pPr>
              <a:defRPr sz="1694"/>
            </a:lvl2pPr>
            <a:lvl3pPr>
              <a:defRPr sz="1525"/>
            </a:lvl3pPr>
            <a:lvl4pPr>
              <a:defRPr sz="1355"/>
            </a:lvl4pPr>
            <a:lvl5pPr>
              <a:defRPr sz="1355"/>
            </a:lvl5pPr>
            <a:lvl6pPr>
              <a:defRPr sz="1355"/>
            </a:lvl6pPr>
            <a:lvl7pPr>
              <a:defRPr sz="1355"/>
            </a:lvl7pPr>
            <a:lvl8pPr>
              <a:defRPr sz="1355"/>
            </a:lvl8pPr>
            <a:lvl9pPr>
              <a:defRPr sz="13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7277" y="245161"/>
            <a:ext cx="2548218" cy="1043361"/>
          </a:xfrm>
        </p:spPr>
        <p:txBody>
          <a:bodyPr anchor="b"/>
          <a:lstStyle>
            <a:lvl1pPr algn="l">
              <a:defRPr sz="1694" b="1"/>
            </a:lvl1pPr>
          </a:lstStyle>
          <a:p>
            <a:r>
              <a:rPr lang="en-US"/>
              <a:t>Click to edit Master title style</a:t>
            </a:r>
          </a:p>
        </p:txBody>
      </p:sp>
      <p:sp>
        <p:nvSpPr>
          <p:cNvPr id="3" name="Content Placeholder 2"/>
          <p:cNvSpPr>
            <a:spLocks noGrp="1"/>
          </p:cNvSpPr>
          <p:nvPr>
            <p:ph idx="1"/>
          </p:nvPr>
        </p:nvSpPr>
        <p:spPr>
          <a:xfrm>
            <a:off x="3028278" y="245163"/>
            <a:ext cx="4329953" cy="5255289"/>
          </a:xfrm>
        </p:spPr>
        <p:txBody>
          <a:bodyPr/>
          <a:lstStyle>
            <a:lvl1pPr>
              <a:defRPr sz="2711"/>
            </a:lvl1pPr>
            <a:lvl2pPr>
              <a:defRPr sz="2372"/>
            </a:lvl2pPr>
            <a:lvl3pPr>
              <a:defRPr sz="2033"/>
            </a:lvl3pPr>
            <a:lvl4pPr>
              <a:defRPr sz="1694"/>
            </a:lvl4pPr>
            <a:lvl5pPr>
              <a:defRPr sz="1694"/>
            </a:lvl5pPr>
            <a:lvl6pPr>
              <a:defRPr sz="1694"/>
            </a:lvl6pPr>
            <a:lvl7pPr>
              <a:defRPr sz="1694"/>
            </a:lvl7pPr>
            <a:lvl8pPr>
              <a:defRPr sz="1694"/>
            </a:lvl8pPr>
            <a:lvl9pPr>
              <a:defRPr sz="169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7277" y="1288524"/>
            <a:ext cx="2548218" cy="4211928"/>
          </a:xfrm>
        </p:spPr>
        <p:txBody>
          <a:bodyPr/>
          <a:lstStyle>
            <a:lvl1pPr marL="0" indent="0">
              <a:buNone/>
              <a:defRPr sz="1186"/>
            </a:lvl1pPr>
            <a:lvl2pPr marL="387294" indent="0">
              <a:buNone/>
              <a:defRPr sz="1017"/>
            </a:lvl2pPr>
            <a:lvl3pPr marL="774588" indent="0">
              <a:buNone/>
              <a:defRPr sz="847"/>
            </a:lvl3pPr>
            <a:lvl4pPr marL="1161882" indent="0">
              <a:buNone/>
              <a:defRPr sz="762"/>
            </a:lvl4pPr>
            <a:lvl5pPr marL="1549176" indent="0">
              <a:buNone/>
              <a:defRPr sz="762"/>
            </a:lvl5pPr>
            <a:lvl6pPr marL="1936471" indent="0">
              <a:buNone/>
              <a:defRPr sz="762"/>
            </a:lvl6pPr>
            <a:lvl7pPr marL="2323765" indent="0">
              <a:buNone/>
              <a:defRPr sz="762"/>
            </a:lvl7pPr>
            <a:lvl8pPr marL="2711059" indent="0">
              <a:buNone/>
              <a:defRPr sz="762"/>
            </a:lvl8pPr>
            <a:lvl9pPr marL="3098353" indent="0">
              <a:buNone/>
              <a:defRPr sz="762"/>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18173" y="4310277"/>
            <a:ext cx="4647304" cy="508853"/>
          </a:xfrm>
        </p:spPr>
        <p:txBody>
          <a:bodyPr anchor="b"/>
          <a:lstStyle>
            <a:lvl1pPr algn="l">
              <a:defRPr sz="1694" b="1"/>
            </a:lvl1pPr>
          </a:lstStyle>
          <a:p>
            <a:r>
              <a:rPr lang="en-US"/>
              <a:t>Click to edit Master title style</a:t>
            </a:r>
          </a:p>
        </p:txBody>
      </p:sp>
      <p:sp>
        <p:nvSpPr>
          <p:cNvPr id="3" name="Picture Placeholder 2"/>
          <p:cNvSpPr>
            <a:spLocks noGrp="1"/>
          </p:cNvSpPr>
          <p:nvPr>
            <p:ph type="pic" idx="1"/>
          </p:nvPr>
        </p:nvSpPr>
        <p:spPr>
          <a:xfrm>
            <a:off x="1518173" y="550187"/>
            <a:ext cx="4647304" cy="3694524"/>
          </a:xfrm>
        </p:spPr>
        <p:txBody>
          <a:bodyPr/>
          <a:lstStyle>
            <a:lvl1pPr marL="0" indent="0">
              <a:buNone/>
              <a:defRPr sz="2711"/>
            </a:lvl1pPr>
            <a:lvl2pPr marL="387294" indent="0">
              <a:buNone/>
              <a:defRPr sz="2372"/>
            </a:lvl2pPr>
            <a:lvl3pPr marL="774588" indent="0">
              <a:buNone/>
              <a:defRPr sz="2033"/>
            </a:lvl3pPr>
            <a:lvl4pPr marL="1161882" indent="0">
              <a:buNone/>
              <a:defRPr sz="1694"/>
            </a:lvl4pPr>
            <a:lvl5pPr marL="1549176" indent="0">
              <a:buNone/>
              <a:defRPr sz="1694"/>
            </a:lvl5pPr>
            <a:lvl6pPr marL="1936471" indent="0">
              <a:buNone/>
              <a:defRPr sz="1694"/>
            </a:lvl6pPr>
            <a:lvl7pPr marL="2323765" indent="0">
              <a:buNone/>
              <a:defRPr sz="1694"/>
            </a:lvl7pPr>
            <a:lvl8pPr marL="2711059" indent="0">
              <a:buNone/>
              <a:defRPr sz="1694"/>
            </a:lvl8pPr>
            <a:lvl9pPr marL="3098353" indent="0">
              <a:buNone/>
              <a:defRPr sz="1694"/>
            </a:lvl9pPr>
          </a:lstStyle>
          <a:p>
            <a:endParaRPr lang="en-US"/>
          </a:p>
        </p:txBody>
      </p:sp>
      <p:sp>
        <p:nvSpPr>
          <p:cNvPr id="4" name="Text Placeholder 3"/>
          <p:cNvSpPr>
            <a:spLocks noGrp="1"/>
          </p:cNvSpPr>
          <p:nvPr>
            <p:ph type="body" sz="half" idx="2"/>
          </p:nvPr>
        </p:nvSpPr>
        <p:spPr>
          <a:xfrm>
            <a:off x="1518173" y="4819130"/>
            <a:ext cx="4647304" cy="722655"/>
          </a:xfrm>
        </p:spPr>
        <p:txBody>
          <a:bodyPr/>
          <a:lstStyle>
            <a:lvl1pPr marL="0" indent="0">
              <a:buNone/>
              <a:defRPr sz="1186"/>
            </a:lvl1pPr>
            <a:lvl2pPr marL="387294" indent="0">
              <a:buNone/>
              <a:defRPr sz="1017"/>
            </a:lvl2pPr>
            <a:lvl3pPr marL="774588" indent="0">
              <a:buNone/>
              <a:defRPr sz="847"/>
            </a:lvl3pPr>
            <a:lvl4pPr marL="1161882" indent="0">
              <a:buNone/>
              <a:defRPr sz="762"/>
            </a:lvl4pPr>
            <a:lvl5pPr marL="1549176" indent="0">
              <a:buNone/>
              <a:defRPr sz="762"/>
            </a:lvl5pPr>
            <a:lvl6pPr marL="1936471" indent="0">
              <a:buNone/>
              <a:defRPr sz="762"/>
            </a:lvl6pPr>
            <a:lvl7pPr marL="2323765" indent="0">
              <a:buNone/>
              <a:defRPr sz="762"/>
            </a:lvl7pPr>
            <a:lvl8pPr marL="2711059" indent="0">
              <a:buNone/>
              <a:defRPr sz="762"/>
            </a:lvl8pPr>
            <a:lvl9pPr marL="3098353" indent="0">
              <a:buNone/>
              <a:defRPr sz="762"/>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7275" y="246588"/>
            <a:ext cx="6970955" cy="102625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7275" y="1436761"/>
            <a:ext cx="6970955" cy="4063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7275" y="5707127"/>
            <a:ext cx="1807285" cy="327832"/>
          </a:xfrm>
          <a:prstGeom prst="rect">
            <a:avLst/>
          </a:prstGeom>
        </p:spPr>
        <p:txBody>
          <a:bodyPr vert="horz" lIns="91440" tIns="45720" rIns="91440" bIns="45720" rtlCol="0" anchor="ctr"/>
          <a:lstStyle>
            <a:lvl1pPr algn="l">
              <a:defRPr sz="1017">
                <a:solidFill>
                  <a:schemeClr val="tx1">
                    <a:tint val="75000"/>
                  </a:schemeClr>
                </a:solidFill>
              </a:defRPr>
            </a:lvl1pPr>
          </a:lstStyle>
          <a:p>
            <a:fld id="{1D8BD707-D9CF-40AE-B4C6-C98DA3205C09}" type="datetimeFigureOut">
              <a:rPr lang="en-US" smtClean="0"/>
              <a:pPr/>
              <a:t>9/20/2024</a:t>
            </a:fld>
            <a:endParaRPr lang="en-US"/>
          </a:p>
        </p:txBody>
      </p:sp>
      <p:sp>
        <p:nvSpPr>
          <p:cNvPr id="5" name="Footer Placeholder 4"/>
          <p:cNvSpPr>
            <a:spLocks noGrp="1"/>
          </p:cNvSpPr>
          <p:nvPr>
            <p:ph type="ftr" sz="quarter" idx="3"/>
          </p:nvPr>
        </p:nvSpPr>
        <p:spPr>
          <a:xfrm>
            <a:off x="2646382" y="5707127"/>
            <a:ext cx="2452744" cy="327832"/>
          </a:xfrm>
          <a:prstGeom prst="rect">
            <a:avLst/>
          </a:prstGeom>
        </p:spPr>
        <p:txBody>
          <a:bodyPr vert="horz" lIns="91440" tIns="45720" rIns="91440" bIns="45720" rtlCol="0" anchor="ctr"/>
          <a:lstStyle>
            <a:lvl1pPr algn="ctr">
              <a:defRPr sz="101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50947" y="5707127"/>
            <a:ext cx="1807285" cy="327832"/>
          </a:xfrm>
          <a:prstGeom prst="rect">
            <a:avLst/>
          </a:prstGeom>
        </p:spPr>
        <p:txBody>
          <a:bodyPr vert="horz" lIns="91440" tIns="45720" rIns="91440" bIns="45720" rtlCol="0" anchor="ctr"/>
          <a:lstStyle>
            <a:lvl1pPr algn="r">
              <a:defRPr sz="1017">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74588" rtl="0" eaLnBrk="1" latinLnBrk="0" hangingPunct="1">
        <a:spcBef>
          <a:spcPct val="0"/>
        </a:spcBef>
        <a:buNone/>
        <a:defRPr sz="3727" kern="1200">
          <a:solidFill>
            <a:schemeClr val="tx1"/>
          </a:solidFill>
          <a:latin typeface="+mj-lt"/>
          <a:ea typeface="+mj-ea"/>
          <a:cs typeface="+mj-cs"/>
        </a:defRPr>
      </a:lvl1pPr>
    </p:titleStyle>
    <p:bodyStyle>
      <a:lvl1pPr marL="290471" indent="-290471" algn="l" defTabSz="774588" rtl="0" eaLnBrk="1" latinLnBrk="0" hangingPunct="1">
        <a:spcBef>
          <a:spcPct val="20000"/>
        </a:spcBef>
        <a:buFont typeface="Arial" pitchFamily="34" charset="0"/>
        <a:buChar char="•"/>
        <a:defRPr sz="2711" kern="1200">
          <a:solidFill>
            <a:schemeClr val="tx1"/>
          </a:solidFill>
          <a:latin typeface="+mn-lt"/>
          <a:ea typeface="+mn-ea"/>
          <a:cs typeface="+mn-cs"/>
        </a:defRPr>
      </a:lvl1pPr>
      <a:lvl2pPr marL="629353" indent="-242059" algn="l" defTabSz="774588" rtl="0" eaLnBrk="1" latinLnBrk="0" hangingPunct="1">
        <a:spcBef>
          <a:spcPct val="20000"/>
        </a:spcBef>
        <a:buFont typeface="Arial" pitchFamily="34" charset="0"/>
        <a:buChar char="–"/>
        <a:defRPr sz="2372" kern="1200">
          <a:solidFill>
            <a:schemeClr val="tx1"/>
          </a:solidFill>
          <a:latin typeface="+mn-lt"/>
          <a:ea typeface="+mn-ea"/>
          <a:cs typeface="+mn-cs"/>
        </a:defRPr>
      </a:lvl2pPr>
      <a:lvl3pPr marL="968235" indent="-193647" algn="l" defTabSz="774588" rtl="0" eaLnBrk="1" latinLnBrk="0" hangingPunct="1">
        <a:spcBef>
          <a:spcPct val="20000"/>
        </a:spcBef>
        <a:buFont typeface="Arial" pitchFamily="34" charset="0"/>
        <a:buChar char="•"/>
        <a:defRPr sz="2033" kern="1200">
          <a:solidFill>
            <a:schemeClr val="tx1"/>
          </a:solidFill>
          <a:latin typeface="+mn-lt"/>
          <a:ea typeface="+mn-ea"/>
          <a:cs typeface="+mn-cs"/>
        </a:defRPr>
      </a:lvl3pPr>
      <a:lvl4pPr marL="1355529" indent="-193647" algn="l" defTabSz="774588" rtl="0" eaLnBrk="1" latinLnBrk="0" hangingPunct="1">
        <a:spcBef>
          <a:spcPct val="20000"/>
        </a:spcBef>
        <a:buFont typeface="Arial" pitchFamily="34" charset="0"/>
        <a:buChar char="–"/>
        <a:defRPr sz="1694" kern="1200">
          <a:solidFill>
            <a:schemeClr val="tx1"/>
          </a:solidFill>
          <a:latin typeface="+mn-lt"/>
          <a:ea typeface="+mn-ea"/>
          <a:cs typeface="+mn-cs"/>
        </a:defRPr>
      </a:lvl4pPr>
      <a:lvl5pPr marL="1742824" indent="-193647" algn="l" defTabSz="774588" rtl="0" eaLnBrk="1" latinLnBrk="0" hangingPunct="1">
        <a:spcBef>
          <a:spcPct val="20000"/>
        </a:spcBef>
        <a:buFont typeface="Arial" pitchFamily="34" charset="0"/>
        <a:buChar char="»"/>
        <a:defRPr sz="1694" kern="1200">
          <a:solidFill>
            <a:schemeClr val="tx1"/>
          </a:solidFill>
          <a:latin typeface="+mn-lt"/>
          <a:ea typeface="+mn-ea"/>
          <a:cs typeface="+mn-cs"/>
        </a:defRPr>
      </a:lvl5pPr>
      <a:lvl6pPr marL="2130118" indent="-193647" algn="l" defTabSz="774588" rtl="0" eaLnBrk="1" latinLnBrk="0" hangingPunct="1">
        <a:spcBef>
          <a:spcPct val="20000"/>
        </a:spcBef>
        <a:buFont typeface="Arial" pitchFamily="34" charset="0"/>
        <a:buChar char="•"/>
        <a:defRPr sz="1694" kern="1200">
          <a:solidFill>
            <a:schemeClr val="tx1"/>
          </a:solidFill>
          <a:latin typeface="+mn-lt"/>
          <a:ea typeface="+mn-ea"/>
          <a:cs typeface="+mn-cs"/>
        </a:defRPr>
      </a:lvl6pPr>
      <a:lvl7pPr marL="2517412" indent="-193647" algn="l" defTabSz="774588" rtl="0" eaLnBrk="1" latinLnBrk="0" hangingPunct="1">
        <a:spcBef>
          <a:spcPct val="20000"/>
        </a:spcBef>
        <a:buFont typeface="Arial" pitchFamily="34" charset="0"/>
        <a:buChar char="•"/>
        <a:defRPr sz="1694" kern="1200">
          <a:solidFill>
            <a:schemeClr val="tx1"/>
          </a:solidFill>
          <a:latin typeface="+mn-lt"/>
          <a:ea typeface="+mn-ea"/>
          <a:cs typeface="+mn-cs"/>
        </a:defRPr>
      </a:lvl7pPr>
      <a:lvl8pPr marL="2904706" indent="-193647" algn="l" defTabSz="774588" rtl="0" eaLnBrk="1" latinLnBrk="0" hangingPunct="1">
        <a:spcBef>
          <a:spcPct val="20000"/>
        </a:spcBef>
        <a:buFont typeface="Arial" pitchFamily="34" charset="0"/>
        <a:buChar char="•"/>
        <a:defRPr sz="1694" kern="1200">
          <a:solidFill>
            <a:schemeClr val="tx1"/>
          </a:solidFill>
          <a:latin typeface="+mn-lt"/>
          <a:ea typeface="+mn-ea"/>
          <a:cs typeface="+mn-cs"/>
        </a:defRPr>
      </a:lvl8pPr>
      <a:lvl9pPr marL="3292000" indent="-193647" algn="l" defTabSz="774588" rtl="0" eaLnBrk="1" latinLnBrk="0" hangingPunct="1">
        <a:spcBef>
          <a:spcPct val="20000"/>
        </a:spcBef>
        <a:buFont typeface="Arial" pitchFamily="34" charset="0"/>
        <a:buChar char="•"/>
        <a:defRPr sz="1694" kern="1200">
          <a:solidFill>
            <a:schemeClr val="tx1"/>
          </a:solidFill>
          <a:latin typeface="+mn-lt"/>
          <a:ea typeface="+mn-ea"/>
          <a:cs typeface="+mn-cs"/>
        </a:defRPr>
      </a:lvl9pPr>
    </p:bodyStyle>
    <p:otherStyle>
      <a:defPPr>
        <a:defRPr lang="en-US"/>
      </a:defPPr>
      <a:lvl1pPr marL="0" algn="l" defTabSz="774588" rtl="0" eaLnBrk="1" latinLnBrk="0" hangingPunct="1">
        <a:defRPr sz="1525" kern="1200">
          <a:solidFill>
            <a:schemeClr val="tx1"/>
          </a:solidFill>
          <a:latin typeface="+mn-lt"/>
          <a:ea typeface="+mn-ea"/>
          <a:cs typeface="+mn-cs"/>
        </a:defRPr>
      </a:lvl1pPr>
      <a:lvl2pPr marL="387294" algn="l" defTabSz="774588" rtl="0" eaLnBrk="1" latinLnBrk="0" hangingPunct="1">
        <a:defRPr sz="1525" kern="1200">
          <a:solidFill>
            <a:schemeClr val="tx1"/>
          </a:solidFill>
          <a:latin typeface="+mn-lt"/>
          <a:ea typeface="+mn-ea"/>
          <a:cs typeface="+mn-cs"/>
        </a:defRPr>
      </a:lvl2pPr>
      <a:lvl3pPr marL="774588" algn="l" defTabSz="774588" rtl="0" eaLnBrk="1" latinLnBrk="0" hangingPunct="1">
        <a:defRPr sz="1525" kern="1200">
          <a:solidFill>
            <a:schemeClr val="tx1"/>
          </a:solidFill>
          <a:latin typeface="+mn-lt"/>
          <a:ea typeface="+mn-ea"/>
          <a:cs typeface="+mn-cs"/>
        </a:defRPr>
      </a:lvl3pPr>
      <a:lvl4pPr marL="1161882" algn="l" defTabSz="774588" rtl="0" eaLnBrk="1" latinLnBrk="0" hangingPunct="1">
        <a:defRPr sz="1525" kern="1200">
          <a:solidFill>
            <a:schemeClr val="tx1"/>
          </a:solidFill>
          <a:latin typeface="+mn-lt"/>
          <a:ea typeface="+mn-ea"/>
          <a:cs typeface="+mn-cs"/>
        </a:defRPr>
      </a:lvl4pPr>
      <a:lvl5pPr marL="1549176" algn="l" defTabSz="774588" rtl="0" eaLnBrk="1" latinLnBrk="0" hangingPunct="1">
        <a:defRPr sz="1525" kern="1200">
          <a:solidFill>
            <a:schemeClr val="tx1"/>
          </a:solidFill>
          <a:latin typeface="+mn-lt"/>
          <a:ea typeface="+mn-ea"/>
          <a:cs typeface="+mn-cs"/>
        </a:defRPr>
      </a:lvl5pPr>
      <a:lvl6pPr marL="1936471" algn="l" defTabSz="774588" rtl="0" eaLnBrk="1" latinLnBrk="0" hangingPunct="1">
        <a:defRPr sz="1525" kern="1200">
          <a:solidFill>
            <a:schemeClr val="tx1"/>
          </a:solidFill>
          <a:latin typeface="+mn-lt"/>
          <a:ea typeface="+mn-ea"/>
          <a:cs typeface="+mn-cs"/>
        </a:defRPr>
      </a:lvl6pPr>
      <a:lvl7pPr marL="2323765" algn="l" defTabSz="774588" rtl="0" eaLnBrk="1" latinLnBrk="0" hangingPunct="1">
        <a:defRPr sz="1525" kern="1200">
          <a:solidFill>
            <a:schemeClr val="tx1"/>
          </a:solidFill>
          <a:latin typeface="+mn-lt"/>
          <a:ea typeface="+mn-ea"/>
          <a:cs typeface="+mn-cs"/>
        </a:defRPr>
      </a:lvl7pPr>
      <a:lvl8pPr marL="2711059" algn="l" defTabSz="774588" rtl="0" eaLnBrk="1" latinLnBrk="0" hangingPunct="1">
        <a:defRPr sz="1525" kern="1200">
          <a:solidFill>
            <a:schemeClr val="tx1"/>
          </a:solidFill>
          <a:latin typeface="+mn-lt"/>
          <a:ea typeface="+mn-ea"/>
          <a:cs typeface="+mn-cs"/>
        </a:defRPr>
      </a:lvl8pPr>
      <a:lvl9pPr marL="3098353" algn="l" defTabSz="774588" rtl="0" eaLnBrk="1" latinLnBrk="0" hangingPunct="1">
        <a:defRPr sz="15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AutoShape 2">
            <a:extLst>
              <a:ext uri="{FF2B5EF4-FFF2-40B4-BE49-F238E27FC236}">
                <a16:creationId xmlns:a16="http://schemas.microsoft.com/office/drawing/2014/main" id="{44811170-1732-7399-6A11-F29CE79FA952}"/>
              </a:ext>
            </a:extLst>
          </p:cNvPr>
          <p:cNvSpPr/>
          <p:nvPr/>
        </p:nvSpPr>
        <p:spPr>
          <a:xfrm>
            <a:off x="-9374" y="15601"/>
            <a:ext cx="12810974" cy="555714"/>
          </a:xfrm>
          <a:prstGeom prst="rect">
            <a:avLst/>
          </a:prstGeom>
          <a:solidFill>
            <a:schemeClr val="tx2">
              <a:lumMod val="75000"/>
            </a:schemeClr>
          </a:solidFill>
        </p:spPr>
        <p:txBody>
          <a:bodyPr/>
          <a:lstStyle/>
          <a:p>
            <a:endParaRPr lang="en-NZ" sz="1355">
              <a:latin typeface="Aptos Light" panose="020B0004020202020204" pitchFamily="34" charset="0"/>
            </a:endParaRPr>
          </a:p>
        </p:txBody>
      </p:sp>
      <p:sp>
        <p:nvSpPr>
          <p:cNvPr id="4" name="TextBox 16">
            <a:extLst>
              <a:ext uri="{FF2B5EF4-FFF2-40B4-BE49-F238E27FC236}">
                <a16:creationId xmlns:a16="http://schemas.microsoft.com/office/drawing/2014/main" id="{FE92AC5D-F031-D886-0782-4DFA47DC4B62}"/>
              </a:ext>
            </a:extLst>
          </p:cNvPr>
          <p:cNvSpPr txBox="1"/>
          <p:nvPr/>
        </p:nvSpPr>
        <p:spPr>
          <a:xfrm>
            <a:off x="-9374" y="-55604"/>
            <a:ext cx="12706471" cy="537198"/>
          </a:xfrm>
          <a:prstGeom prst="rect">
            <a:avLst/>
          </a:prstGeom>
        </p:spPr>
        <p:txBody>
          <a:bodyPr wrap="square" lIns="0" tIns="0" rIns="0" bIns="0" rtlCol="0" anchor="t">
            <a:spAutoFit/>
          </a:bodyPr>
          <a:lstStyle/>
          <a:p>
            <a:pPr algn="ctr">
              <a:lnSpc>
                <a:spcPts val="4622"/>
              </a:lnSpc>
            </a:pPr>
            <a:r>
              <a:rPr lang="en-US" sz="2400" b="1">
                <a:solidFill>
                  <a:schemeClr val="bg1"/>
                </a:solidFill>
                <a:latin typeface="Calibri"/>
                <a:ea typeface="Calibri"/>
                <a:cs typeface="Poppins Medium"/>
                <a:sym typeface="Londrina Solid"/>
              </a:rPr>
              <a:t>Charter Schools | Kura Hourua: Performance Management Framework</a:t>
            </a:r>
            <a:endParaRPr lang="en-US" sz="2400" b="1">
              <a:solidFill>
                <a:schemeClr val="bg1"/>
              </a:solidFill>
              <a:latin typeface="Calibri"/>
              <a:ea typeface="Calibri"/>
              <a:cs typeface="Poppins Medium"/>
            </a:endParaRPr>
          </a:p>
        </p:txBody>
      </p:sp>
      <p:graphicFrame>
        <p:nvGraphicFramePr>
          <p:cNvPr id="45" name="Table 44">
            <a:extLst>
              <a:ext uri="{FF2B5EF4-FFF2-40B4-BE49-F238E27FC236}">
                <a16:creationId xmlns:a16="http://schemas.microsoft.com/office/drawing/2014/main" id="{170FD220-0369-DFE2-C27B-05A49DF6E92F}"/>
              </a:ext>
            </a:extLst>
          </p:cNvPr>
          <p:cNvGraphicFramePr>
            <a:graphicFrameLocks noGrp="1"/>
          </p:cNvGraphicFramePr>
          <p:nvPr>
            <p:extLst>
              <p:ext uri="{D42A27DB-BD31-4B8C-83A1-F6EECF244321}">
                <p14:modId xmlns:p14="http://schemas.microsoft.com/office/powerpoint/2010/main" val="4241447776"/>
              </p:ext>
            </p:extLst>
          </p:nvPr>
        </p:nvGraphicFramePr>
        <p:xfrm>
          <a:off x="-9374" y="1410788"/>
          <a:ext cx="12810973" cy="5783470"/>
        </p:xfrm>
        <a:graphic>
          <a:graphicData uri="http://schemas.openxmlformats.org/drawingml/2006/table">
            <a:tbl>
              <a:tblPr firstRow="1" bandRow="1">
                <a:tableStyleId>{5940675A-B579-460E-94D1-54222C63F5DA}</a:tableStyleId>
              </a:tblPr>
              <a:tblGrid>
                <a:gridCol w="1350623">
                  <a:extLst>
                    <a:ext uri="{9D8B030D-6E8A-4147-A177-3AD203B41FA5}">
                      <a16:colId xmlns:a16="http://schemas.microsoft.com/office/drawing/2014/main" val="315187001"/>
                    </a:ext>
                  </a:extLst>
                </a:gridCol>
                <a:gridCol w="4304806">
                  <a:extLst>
                    <a:ext uri="{9D8B030D-6E8A-4147-A177-3AD203B41FA5}">
                      <a16:colId xmlns:a16="http://schemas.microsoft.com/office/drawing/2014/main" val="469001009"/>
                    </a:ext>
                  </a:extLst>
                </a:gridCol>
                <a:gridCol w="1611617">
                  <a:extLst>
                    <a:ext uri="{9D8B030D-6E8A-4147-A177-3AD203B41FA5}">
                      <a16:colId xmlns:a16="http://schemas.microsoft.com/office/drawing/2014/main" val="2041458726"/>
                    </a:ext>
                  </a:extLst>
                </a:gridCol>
                <a:gridCol w="1953895">
                  <a:extLst>
                    <a:ext uri="{9D8B030D-6E8A-4147-A177-3AD203B41FA5}">
                      <a16:colId xmlns:a16="http://schemas.microsoft.com/office/drawing/2014/main" val="2688169433"/>
                    </a:ext>
                  </a:extLst>
                </a:gridCol>
                <a:gridCol w="1866008">
                  <a:extLst>
                    <a:ext uri="{9D8B030D-6E8A-4147-A177-3AD203B41FA5}">
                      <a16:colId xmlns:a16="http://schemas.microsoft.com/office/drawing/2014/main" val="1002863938"/>
                    </a:ext>
                  </a:extLst>
                </a:gridCol>
                <a:gridCol w="1724024">
                  <a:extLst>
                    <a:ext uri="{9D8B030D-6E8A-4147-A177-3AD203B41FA5}">
                      <a16:colId xmlns:a16="http://schemas.microsoft.com/office/drawing/2014/main" val="726780419"/>
                    </a:ext>
                  </a:extLst>
                </a:gridCol>
              </a:tblGrid>
              <a:tr h="283694">
                <a:tc>
                  <a:txBody>
                    <a:bodyPr/>
                    <a:lstStyle/>
                    <a:p>
                      <a:pPr algn="ctr"/>
                      <a:r>
                        <a:rPr lang="en-NZ" sz="1400" b="1">
                          <a:solidFill>
                            <a:schemeClr val="bg1"/>
                          </a:solidFill>
                        </a:rPr>
                        <a:t>Outcomes</a:t>
                      </a:r>
                      <a:endParaRPr lang="en-NZ" sz="1400" b="1">
                        <a:solidFill>
                          <a:schemeClr val="bg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75000"/>
                      </a:schemeClr>
                    </a:solidFill>
                  </a:tcPr>
                </a:tc>
                <a:tc>
                  <a:txBody>
                    <a:bodyPr/>
                    <a:lstStyle/>
                    <a:p>
                      <a:pPr algn="ctr"/>
                      <a:r>
                        <a:rPr lang="en-NZ" sz="1400" b="1">
                          <a:solidFill>
                            <a:schemeClr val="bg1"/>
                          </a:solidFill>
                        </a:rPr>
                        <a:t>Measures</a:t>
                      </a:r>
                      <a:endParaRPr lang="en-NZ" sz="1400" b="1">
                        <a:solidFill>
                          <a:schemeClr val="bg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75000"/>
                      </a:schemeClr>
                    </a:solidFill>
                  </a:tcPr>
                </a:tc>
                <a:tc>
                  <a:txBody>
                    <a:bodyPr/>
                    <a:lstStyle/>
                    <a:p>
                      <a:pPr marL="0" marR="0" lvl="0" indent="0" algn="ctr" defTabSz="774588" rtl="0" eaLnBrk="1" fontAlgn="auto" latinLnBrk="0" hangingPunct="1">
                        <a:lnSpc>
                          <a:spcPct val="100000"/>
                        </a:lnSpc>
                        <a:spcBef>
                          <a:spcPts val="0"/>
                        </a:spcBef>
                        <a:spcAft>
                          <a:spcPts val="0"/>
                        </a:spcAft>
                        <a:buClrTx/>
                        <a:buSzTx/>
                        <a:buFontTx/>
                        <a:buNone/>
                        <a:tabLst/>
                        <a:defRPr/>
                      </a:pPr>
                      <a:r>
                        <a:rPr lang="en-NZ" sz="1200" b="1">
                          <a:solidFill>
                            <a:schemeClr val="bg1"/>
                          </a:solidFill>
                          <a:effectLst/>
                          <a:latin typeface="Calibri" panose="020F0502020204030204" pitchFamily="34" charset="0"/>
                          <a:ea typeface="Calibri" panose="020F0502020204030204" pitchFamily="34" charset="0"/>
                        </a:rPr>
                        <a:t>Standardised targets</a:t>
                      </a:r>
                      <a:endParaRPr lang="en-NZ" sz="1200">
                        <a:solidFill>
                          <a:schemeClr val="bg1"/>
                        </a:solidFill>
                        <a:effectLst/>
                        <a:latin typeface="Calibri" panose="020F0502020204030204" pitchFamily="34" charset="0"/>
                        <a:ea typeface="Calibri" panose="020F0502020204030204" pitchFamily="34"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75000"/>
                      </a:schemeClr>
                    </a:solidFill>
                  </a:tcPr>
                </a:tc>
                <a:tc>
                  <a:txBody>
                    <a:bodyPr/>
                    <a:lstStyle/>
                    <a:p>
                      <a:pPr marL="0" marR="0" lvl="0" indent="0" algn="ctr" defTabSz="774588" rtl="0" eaLnBrk="1" fontAlgn="auto" latinLnBrk="0" hangingPunct="1">
                        <a:lnSpc>
                          <a:spcPct val="100000"/>
                        </a:lnSpc>
                        <a:spcBef>
                          <a:spcPts val="0"/>
                        </a:spcBef>
                        <a:spcAft>
                          <a:spcPts val="0"/>
                        </a:spcAft>
                        <a:buClrTx/>
                        <a:buSzTx/>
                        <a:buFontTx/>
                        <a:buNone/>
                        <a:tabLst/>
                        <a:defRPr/>
                      </a:pPr>
                      <a:r>
                        <a:rPr lang="en-NZ" sz="1200" b="1" kern="1200">
                          <a:solidFill>
                            <a:schemeClr val="bg1"/>
                          </a:solidFill>
                          <a:effectLst/>
                          <a:latin typeface="Calibri" panose="020F0502020204030204" pitchFamily="34" charset="0"/>
                          <a:ea typeface="Calibri" panose="020F0502020204030204" pitchFamily="34" charset="0"/>
                          <a:cs typeface="+mn-cs"/>
                        </a:rPr>
                        <a:t>Minimum performance  threshold</a:t>
                      </a:r>
                      <a:endParaRPr lang="en-NZ" sz="1400" b="1">
                        <a:solidFill>
                          <a:schemeClr val="bg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75000"/>
                      </a:schemeClr>
                    </a:solidFill>
                  </a:tcPr>
                </a:tc>
                <a:tc>
                  <a:txBody>
                    <a:bodyPr/>
                    <a:lstStyle/>
                    <a:p>
                      <a:pPr marL="0" algn="ctr" defTabSz="774588" rtl="0" eaLnBrk="1" latinLnBrk="0" hangingPunct="1"/>
                      <a:r>
                        <a:rPr lang="en-NZ" sz="1400" b="1" kern="1200">
                          <a:solidFill>
                            <a:schemeClr val="bg1"/>
                          </a:solidFill>
                          <a:latin typeface="+mn-lt"/>
                          <a:ea typeface="+mn-ea"/>
                          <a:cs typeface="+mn-cs"/>
                        </a:rPr>
                        <a:t>Method</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75000"/>
                      </a:schemeClr>
                    </a:solidFill>
                  </a:tcPr>
                </a:tc>
                <a:tc>
                  <a:txBody>
                    <a:bodyPr/>
                    <a:lstStyle/>
                    <a:p>
                      <a:pPr marL="0" marR="0" lvl="0" indent="0" algn="ctr" defTabSz="774588" rtl="0" eaLnBrk="1" fontAlgn="auto" latinLnBrk="0" hangingPunct="1">
                        <a:lnSpc>
                          <a:spcPct val="100000"/>
                        </a:lnSpc>
                        <a:spcBef>
                          <a:spcPts val="0"/>
                        </a:spcBef>
                        <a:spcAft>
                          <a:spcPts val="0"/>
                        </a:spcAft>
                        <a:buClrTx/>
                        <a:buSzTx/>
                        <a:buFontTx/>
                        <a:buNone/>
                        <a:tabLst/>
                        <a:defRPr/>
                      </a:pPr>
                      <a:r>
                        <a:rPr lang="en-NZ" sz="1400" b="1" kern="1200">
                          <a:solidFill>
                            <a:schemeClr val="bg1"/>
                          </a:solidFill>
                          <a:latin typeface="+mn-lt"/>
                          <a:ea typeface="+mn-ea"/>
                          <a:cs typeface="+mn-cs"/>
                        </a:rPr>
                        <a:t>Reporting</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756410004"/>
                  </a:ext>
                </a:extLst>
              </a:tr>
              <a:tr h="464254">
                <a:tc>
                  <a:txBody>
                    <a:bodyPr/>
                    <a:lstStyle/>
                    <a:p>
                      <a:pPr algn="ctr"/>
                      <a:r>
                        <a:rPr lang="en-NZ" sz="1200" b="1">
                          <a:solidFill>
                            <a:schemeClr val="tx1"/>
                          </a:solidFill>
                        </a:rPr>
                        <a:t>Attendance</a:t>
                      </a:r>
                      <a:endParaRPr lang="en-NZ" sz="1200" b="1">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r>
                        <a:rPr lang="en-NZ" sz="900" b="0">
                          <a:solidFill>
                            <a:schemeClr val="tx1"/>
                          </a:solidFill>
                        </a:rPr>
                        <a:t>Regular attendance at school (students attending school for more than 90% of the term)</a:t>
                      </a:r>
                      <a:endParaRPr lang="en-NZ" sz="900" b="0" kern="1200">
                        <a:solidFill>
                          <a:schemeClr val="tx1"/>
                        </a:solidFill>
                        <a:latin typeface="+mn-lt"/>
                        <a:ea typeface="+mn-ea"/>
                        <a:cs typeface="+mn-cs"/>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l"/>
                      <a:r>
                        <a:rPr lang="en-NZ" sz="900" kern="1200" dirty="0">
                          <a:solidFill>
                            <a:schemeClr val="tx1"/>
                          </a:solidFill>
                          <a:latin typeface="+mn-lt"/>
                          <a:ea typeface="+mn-ea"/>
                          <a:cs typeface="+mn-cs"/>
                        </a:rPr>
                        <a:t>80% of students regularly attending </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algn="l" defTabSz="774588" rtl="0" eaLnBrk="1" latinLnBrk="0" hangingPunct="1"/>
                      <a:r>
                        <a:rPr lang="en-NZ" sz="900" kern="1200">
                          <a:solidFill>
                            <a:schemeClr val="tx1"/>
                          </a:solidFill>
                          <a:latin typeface="+mn-lt"/>
                          <a:ea typeface="+mn-ea"/>
                          <a:cs typeface="Arial" panose="020B0604020202020204" pitchFamily="34" charset="0"/>
                        </a:rPr>
                        <a:t>EQI Group - ‘Fewer’ Barriers: 60% </a:t>
                      </a:r>
                    </a:p>
                    <a:p>
                      <a:pPr marL="0" algn="l" defTabSz="774588" rtl="0" eaLnBrk="1" latinLnBrk="0" hangingPunct="1"/>
                      <a:r>
                        <a:rPr lang="en-NZ" sz="900" kern="1200">
                          <a:solidFill>
                            <a:schemeClr val="tx1"/>
                          </a:solidFill>
                          <a:latin typeface="+mn-lt"/>
                          <a:ea typeface="+mn-ea"/>
                          <a:cs typeface="Arial" panose="020B0604020202020204" pitchFamily="34" charset="0"/>
                        </a:rPr>
                        <a:t>EQI Group - ‘Moderate’ Barriers: 50% </a:t>
                      </a:r>
                    </a:p>
                    <a:p>
                      <a:pPr marL="0" algn="l" defTabSz="774588" rtl="0" eaLnBrk="1" latinLnBrk="0" hangingPunct="1"/>
                      <a:r>
                        <a:rPr lang="en-NZ" sz="900" kern="1200">
                          <a:solidFill>
                            <a:schemeClr val="tx1"/>
                          </a:solidFill>
                          <a:latin typeface="+mn-lt"/>
                          <a:ea typeface="+mn-ea"/>
                          <a:cs typeface="Arial" panose="020B0604020202020204" pitchFamily="34" charset="0"/>
                        </a:rPr>
                        <a:t>EQI Group - ‘More’ Barriers: 35%</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l"/>
                      <a:r>
                        <a:rPr lang="en-NZ" sz="900">
                          <a:solidFill>
                            <a:schemeClr val="tx1"/>
                          </a:solidFill>
                        </a:rPr>
                        <a:t>Electronic attendance register</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l"/>
                      <a:r>
                        <a:rPr lang="en-NZ" sz="900">
                          <a:solidFill>
                            <a:schemeClr val="tx1"/>
                          </a:solidFill>
                        </a:rPr>
                        <a:t>Daily, each term and an annual self-audit in June</a:t>
                      </a:r>
                      <a:endParaRPr lang="en-NZ" sz="900">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32303809"/>
                  </a:ext>
                </a:extLst>
              </a:tr>
              <a:tr h="576000">
                <a:tc rowSpan="3">
                  <a:txBody>
                    <a:bodyPr/>
                    <a:lstStyle/>
                    <a:p>
                      <a:pPr algn="ctr"/>
                      <a:r>
                        <a:rPr lang="en-NZ" sz="1200" b="1">
                          <a:solidFill>
                            <a:schemeClr val="tx1"/>
                          </a:solidFill>
                        </a:rPr>
                        <a:t>Achievement</a:t>
                      </a:r>
                      <a:endParaRPr lang="en-NZ" sz="1200" b="1">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rowSpan="2">
                  <a:txBody>
                    <a:bodyPr/>
                    <a:lstStyle/>
                    <a:p>
                      <a:r>
                        <a:rPr lang="en-NZ" sz="900" b="1" dirty="0">
                          <a:solidFill>
                            <a:schemeClr val="tx1"/>
                          </a:solidFill>
                        </a:rPr>
                        <a:t>Primary: Years 3 to 10</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Reading or </a:t>
                      </a:r>
                      <a:r>
                        <a:rPr lang="en-NZ" sz="900" kern="1200" dirty="0" err="1">
                          <a:solidFill>
                            <a:schemeClr val="tx1"/>
                          </a:solidFill>
                          <a:latin typeface="+mn-lt"/>
                          <a:ea typeface="+mn-ea"/>
                          <a:cs typeface="+mn-cs"/>
                        </a:rPr>
                        <a:t>pānui</a:t>
                      </a:r>
                      <a:endParaRPr lang="en-NZ" sz="900" kern="1200" dirty="0">
                        <a:solidFill>
                          <a:schemeClr val="tx1"/>
                        </a:solidFill>
                        <a:latin typeface="+mn-lt"/>
                        <a:ea typeface="+mn-ea"/>
                        <a:cs typeface="+mn-cs"/>
                      </a:endParaRP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Writing or </a:t>
                      </a:r>
                      <a:r>
                        <a:rPr lang="en-NZ" sz="900" kern="1200" dirty="0" err="1">
                          <a:solidFill>
                            <a:schemeClr val="tx1"/>
                          </a:solidFill>
                          <a:latin typeface="+mn-lt"/>
                          <a:ea typeface="+mn-ea"/>
                          <a:cs typeface="+mn-cs"/>
                        </a:rPr>
                        <a:t>tuhituhi</a:t>
                      </a:r>
                      <a:endParaRPr lang="en-NZ" sz="900" kern="1200" dirty="0">
                        <a:solidFill>
                          <a:schemeClr val="tx1"/>
                        </a:solidFill>
                        <a:latin typeface="+mn-lt"/>
                        <a:ea typeface="+mn-ea"/>
                        <a:cs typeface="+mn-cs"/>
                      </a:endParaRP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Mathematics or </a:t>
                      </a:r>
                      <a:r>
                        <a:rPr lang="en-NZ" sz="900" kern="1200" dirty="0" err="1">
                          <a:solidFill>
                            <a:schemeClr val="tx1"/>
                          </a:solidFill>
                          <a:latin typeface="+mn-lt"/>
                          <a:ea typeface="+mn-ea"/>
                          <a:cs typeface="+mn-cs"/>
                        </a:rPr>
                        <a:t>pāngarau</a:t>
                      </a:r>
                      <a:endParaRPr lang="en-NZ" sz="900" kern="1200" dirty="0">
                        <a:solidFill>
                          <a:schemeClr val="tx1"/>
                        </a:solidFill>
                        <a:latin typeface="+mn-lt"/>
                        <a:ea typeface="+mn-ea"/>
                        <a:cs typeface="+mn-cs"/>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rowSpan="2">
                  <a:txBody>
                    <a:bodyPr/>
                    <a:lstStyle/>
                    <a:p>
                      <a:pPr marL="0" marR="0" lvl="0" indent="0" algn="l" rtl="0" eaLnBrk="1" fontAlgn="auto" latinLnBrk="0" hangingPunct="1">
                        <a:lnSpc>
                          <a:spcPct val="100000"/>
                        </a:lnSpc>
                        <a:spcBef>
                          <a:spcPts val="0"/>
                        </a:spcBef>
                        <a:spcAft>
                          <a:spcPts val="0"/>
                        </a:spcAft>
                        <a:buClrTx/>
                        <a:buSzTx/>
                        <a:buFontTx/>
                        <a:buNone/>
                      </a:pPr>
                      <a:r>
                        <a:rPr lang="en-US" sz="900" b="0" i="0" u="none" strike="noStrike" kern="1200" noProof="0" dirty="0">
                          <a:solidFill>
                            <a:srgbClr val="000000"/>
                          </a:solidFill>
                          <a:latin typeface="Calibri"/>
                        </a:rPr>
                        <a:t>80% </a:t>
                      </a:r>
                      <a:r>
                        <a:rPr lang="en-US" sz="900" b="0" i="0" u="none" strike="noStrike" kern="1200" noProof="0">
                          <a:solidFill>
                            <a:srgbClr val="000000"/>
                          </a:solidFill>
                          <a:latin typeface="Calibri"/>
                        </a:rPr>
                        <a:t>of students </a:t>
                      </a:r>
                      <a:r>
                        <a:rPr lang="en-US" sz="900" b="0" i="0" u="none" strike="noStrike" kern="1200" noProof="0" dirty="0">
                          <a:solidFill>
                            <a:srgbClr val="000000"/>
                          </a:solidFill>
                          <a:latin typeface="Calibri"/>
                        </a:rPr>
                        <a:t>are at or above the expected curriculum level</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r>
                        <a:rPr lang="en-NZ" sz="900" b="1" u="sng">
                          <a:solidFill>
                            <a:srgbClr val="000000"/>
                          </a:solidFill>
                          <a:effectLst/>
                          <a:latin typeface="+mj-lt"/>
                          <a:ea typeface="Calibri" panose="020F0502020204030204" pitchFamily="34" charset="0"/>
                        </a:rPr>
                        <a:t>Reading</a:t>
                      </a:r>
                    </a:p>
                    <a:p>
                      <a:r>
                        <a:rPr lang="en-NZ" sz="900">
                          <a:solidFill>
                            <a:srgbClr val="000000"/>
                          </a:solidFill>
                          <a:effectLst/>
                          <a:latin typeface="+mn-lt"/>
                          <a:ea typeface="Calibri" panose="020F0502020204030204" pitchFamily="34" charset="0"/>
                        </a:rPr>
                        <a:t>EQI Group - ‘Fewer’ Barriers: 70%</a:t>
                      </a:r>
                      <a:endParaRPr lang="en-NZ" sz="900">
                        <a:effectLst/>
                        <a:latin typeface="+mn-lt"/>
                        <a:ea typeface="Calibri" panose="020F0502020204030204" pitchFamily="34" charset="0"/>
                      </a:endParaRPr>
                    </a:p>
                    <a:p>
                      <a:r>
                        <a:rPr lang="en-NZ" sz="900">
                          <a:solidFill>
                            <a:srgbClr val="000000"/>
                          </a:solidFill>
                          <a:effectLst/>
                          <a:latin typeface="+mn-lt"/>
                          <a:ea typeface="Calibri" panose="020F0502020204030204" pitchFamily="34" charset="0"/>
                        </a:rPr>
                        <a:t>EQI Group - ‘Moderate’ Barriers: 50%</a:t>
                      </a:r>
                      <a:endParaRPr lang="en-NZ" sz="900">
                        <a:effectLst/>
                        <a:latin typeface="+mn-lt"/>
                        <a:ea typeface="Calibri" panose="020F0502020204030204" pitchFamily="34" charset="0"/>
                      </a:endParaRPr>
                    </a:p>
                    <a:p>
                      <a:r>
                        <a:rPr lang="en-NZ" sz="900">
                          <a:solidFill>
                            <a:srgbClr val="000000"/>
                          </a:solidFill>
                          <a:effectLst/>
                          <a:latin typeface="+mn-lt"/>
                          <a:ea typeface="Calibri" panose="020F0502020204030204" pitchFamily="34" charset="0"/>
                        </a:rPr>
                        <a:t>EQI Group - ‘More’ Barriers: 30%</a:t>
                      </a:r>
                      <a:endParaRPr lang="en-NZ" sz="900">
                        <a:effectLst/>
                        <a:latin typeface="+mn-lt"/>
                        <a:ea typeface="Calibri" panose="020F0502020204030204" pitchFamily="34" charset="0"/>
                      </a:endParaRPr>
                    </a:p>
                  </a:txBody>
                  <a:tcPr marL="77470" marR="77470" marT="38735" marB="38735">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rowSpan="2">
                  <a:txBody>
                    <a:bodyPr/>
                    <a:lstStyle/>
                    <a:p>
                      <a:pPr marL="0" marR="0" lvl="0" indent="0" algn="l" defTabSz="774588" rtl="0" eaLnBrk="1" fontAlgn="auto" latinLnBrk="0" hangingPunct="1">
                        <a:lnSpc>
                          <a:spcPct val="100000"/>
                        </a:lnSpc>
                        <a:spcBef>
                          <a:spcPts val="0"/>
                        </a:spcBef>
                        <a:spcAft>
                          <a:spcPts val="0"/>
                        </a:spcAft>
                        <a:buClrTx/>
                        <a:buSzTx/>
                        <a:buFont typeface="Arial" panose="020B0604020202020204" pitchFamily="34" charset="0"/>
                        <a:buNone/>
                        <a:tabLst/>
                        <a:defRPr/>
                      </a:pPr>
                      <a:r>
                        <a:rPr lang="en-NZ" sz="900" kern="1200" dirty="0">
                          <a:solidFill>
                            <a:schemeClr val="tx1"/>
                          </a:solidFill>
                          <a:latin typeface="+mn-lt"/>
                          <a:ea typeface="+mn-ea"/>
                          <a:cs typeface="+mn-cs"/>
                        </a:rPr>
                        <a:t>Assessment tools such as:</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e-</a:t>
                      </a:r>
                      <a:r>
                        <a:rPr lang="en-NZ" sz="900" kern="1200" dirty="0" err="1">
                          <a:solidFill>
                            <a:schemeClr val="tx1"/>
                          </a:solidFill>
                          <a:latin typeface="+mn-lt"/>
                          <a:ea typeface="+mn-ea"/>
                          <a:cs typeface="+mn-cs"/>
                        </a:rPr>
                        <a:t>asTTle</a:t>
                      </a:r>
                      <a:r>
                        <a:rPr lang="en-NZ" sz="900" kern="1200" dirty="0">
                          <a:solidFill>
                            <a:schemeClr val="tx1"/>
                          </a:solidFill>
                          <a:latin typeface="+mn-lt"/>
                          <a:ea typeface="+mn-ea"/>
                          <a:cs typeface="+mn-cs"/>
                        </a:rPr>
                        <a:t> (</a:t>
                      </a:r>
                      <a:r>
                        <a:rPr lang="en-NZ" sz="900" kern="1200" dirty="0" err="1">
                          <a:solidFill>
                            <a:schemeClr val="tx1"/>
                          </a:solidFill>
                          <a:latin typeface="+mn-lt"/>
                          <a:ea typeface="+mn-ea"/>
                          <a:cs typeface="+mn-cs"/>
                        </a:rPr>
                        <a:t>MoE</a:t>
                      </a:r>
                      <a:r>
                        <a:rPr lang="en-NZ" sz="900" kern="1200" dirty="0">
                          <a:solidFill>
                            <a:schemeClr val="tx1"/>
                          </a:solidFill>
                          <a:latin typeface="+mn-lt"/>
                          <a:ea typeface="+mn-ea"/>
                          <a:cs typeface="+mn-cs"/>
                        </a:rPr>
                        <a:t>)</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Progressive Achievement Tests (PATs - NZCER) </a:t>
                      </a:r>
                    </a:p>
                    <a:p>
                      <a:pPr marL="171450" lvl="0" indent="-171450" algn="l" defTabSz="774588" rtl="0" eaLnBrk="1" latinLnBrk="0" hangingPunct="1">
                        <a:buSzPct val="100000"/>
                        <a:buFont typeface="Arial" panose="020B0604020202020204" pitchFamily="34" charset="0"/>
                        <a:buChar char="•"/>
                      </a:pPr>
                      <a:r>
                        <a:rPr lang="en-NZ" sz="900" kern="1200" dirty="0" err="1">
                          <a:solidFill>
                            <a:schemeClr val="tx1"/>
                          </a:solidFill>
                          <a:latin typeface="+mn-lt"/>
                          <a:ea typeface="+mn-ea"/>
                          <a:cs typeface="+mn-cs"/>
                        </a:rPr>
                        <a:t>Te</a:t>
                      </a:r>
                      <a:r>
                        <a:rPr lang="en-NZ" sz="900" kern="1200" dirty="0">
                          <a:solidFill>
                            <a:schemeClr val="tx1"/>
                          </a:solidFill>
                          <a:latin typeface="+mn-lt"/>
                          <a:ea typeface="+mn-ea"/>
                          <a:cs typeface="+mn-cs"/>
                        </a:rPr>
                        <a:t> </a:t>
                      </a:r>
                      <a:r>
                        <a:rPr lang="en-NZ" sz="900" kern="1200" dirty="0" err="1">
                          <a:solidFill>
                            <a:schemeClr val="tx1"/>
                          </a:solidFill>
                          <a:latin typeface="+mn-lt"/>
                          <a:ea typeface="+mn-ea"/>
                          <a:cs typeface="+mn-cs"/>
                        </a:rPr>
                        <a:t>Waharoa</a:t>
                      </a:r>
                      <a:r>
                        <a:rPr lang="en-NZ" sz="900" kern="1200" dirty="0">
                          <a:solidFill>
                            <a:schemeClr val="tx1"/>
                          </a:solidFill>
                          <a:latin typeface="+mn-lt"/>
                          <a:ea typeface="+mn-ea"/>
                          <a:cs typeface="+mn-cs"/>
                        </a:rPr>
                        <a:t> </a:t>
                      </a:r>
                      <a:r>
                        <a:rPr lang="en-NZ" sz="900" kern="1200" dirty="0" err="1">
                          <a:solidFill>
                            <a:schemeClr val="tx1"/>
                          </a:solidFill>
                          <a:latin typeface="+mn-lt"/>
                          <a:ea typeface="+mn-ea"/>
                          <a:cs typeface="+mn-cs"/>
                        </a:rPr>
                        <a:t>Ararau</a:t>
                      </a:r>
                      <a:r>
                        <a:rPr lang="en-NZ" sz="900" kern="1200" dirty="0">
                          <a:solidFill>
                            <a:schemeClr val="tx1"/>
                          </a:solidFill>
                          <a:latin typeface="+mn-lt"/>
                          <a:ea typeface="+mn-ea"/>
                          <a:cs typeface="+mn-cs"/>
                        </a:rPr>
                        <a:t> (</a:t>
                      </a:r>
                      <a:r>
                        <a:rPr lang="en-NZ" sz="900" kern="1200" dirty="0" err="1">
                          <a:solidFill>
                            <a:schemeClr val="tx1"/>
                          </a:solidFill>
                          <a:latin typeface="+mn-lt"/>
                          <a:ea typeface="+mn-ea"/>
                          <a:cs typeface="+mn-cs"/>
                        </a:rPr>
                        <a:t>MoE</a:t>
                      </a:r>
                      <a:r>
                        <a:rPr lang="en-NZ" sz="900" kern="1200" dirty="0">
                          <a:solidFill>
                            <a:schemeClr val="tx1"/>
                          </a:solidFill>
                          <a:latin typeface="+mn-lt"/>
                          <a:ea typeface="+mn-ea"/>
                          <a:cs typeface="+mn-cs"/>
                        </a:rPr>
                        <a:t>)</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rowSpan="2">
                  <a:txBody>
                    <a:bodyPr/>
                    <a:lstStyle/>
                    <a:p>
                      <a:pPr algn="l"/>
                      <a:r>
                        <a:rPr lang="en-NZ" sz="900">
                          <a:solidFill>
                            <a:schemeClr val="tx1"/>
                          </a:solidFill>
                        </a:rPr>
                        <a:t>Annual self-audit in June and a follow-up report in December</a:t>
                      </a:r>
                      <a:endParaRPr lang="en-NZ" sz="900">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27753879"/>
                  </a:ext>
                </a:extLst>
              </a:tr>
              <a:tr h="481035">
                <a:tc vMerge="1">
                  <a:txBody>
                    <a:bodyPr/>
                    <a:lstStyle/>
                    <a:p>
                      <a:endParaRPr lang="en-NZ"/>
                    </a:p>
                  </a:txBody>
                  <a:tcPr/>
                </a:tc>
                <a:tc vMerge="1">
                  <a:txBody>
                    <a:bodyPr/>
                    <a:lstStyle/>
                    <a:p>
                      <a:pPr marL="171450" lvl="0" indent="-171450" algn="l" defTabSz="774588" rtl="0" eaLnBrk="1" latinLnBrk="0" hangingPunct="1">
                        <a:buSzPct val="100000"/>
                        <a:buFont typeface="Arial" panose="020B0604020202020204" pitchFamily="34" charset="0"/>
                        <a:buChar char="•"/>
                      </a:pPr>
                      <a:endParaRPr lang="en-NZ" sz="1000" kern="1200">
                        <a:solidFill>
                          <a:schemeClr val="tx1"/>
                        </a:solidFill>
                        <a:latin typeface="+mn-lt"/>
                        <a:ea typeface="+mn-ea"/>
                        <a:cs typeface="+mn-cs"/>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vMerge="1">
                  <a:txBody>
                    <a:bodyPr/>
                    <a:lstStyle/>
                    <a:p>
                      <a:endParaRPr lang="en-NZ" sz="900" kern="1200">
                        <a:solidFill>
                          <a:schemeClr val="tx1"/>
                        </a:solidFill>
                        <a:highlight>
                          <a:srgbClr val="FFFF00"/>
                        </a:highlight>
                        <a:latin typeface="+mn-lt"/>
                        <a:ea typeface="+mn-ea"/>
                        <a:cs typeface="+mn-cs"/>
                      </a:endParaRPr>
                    </a:p>
                  </a:txBody>
                  <a:tcPr marL="77455" marR="77455" marT="38728" marB="38728"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r>
                        <a:rPr lang="en-NZ" sz="900" b="1" u="sng">
                          <a:solidFill>
                            <a:srgbClr val="000000"/>
                          </a:solidFill>
                          <a:effectLst/>
                          <a:latin typeface="+mj-lt"/>
                          <a:ea typeface="Calibri" panose="020F0502020204030204" pitchFamily="34" charset="0"/>
                        </a:rPr>
                        <a:t>Writing and maths</a:t>
                      </a:r>
                    </a:p>
                    <a:p>
                      <a:r>
                        <a:rPr lang="en-NZ" sz="900">
                          <a:solidFill>
                            <a:srgbClr val="000000"/>
                          </a:solidFill>
                          <a:effectLst/>
                          <a:latin typeface="+mn-lt"/>
                          <a:ea typeface="Calibri" panose="020F0502020204030204" pitchFamily="34" charset="0"/>
                        </a:rPr>
                        <a:t>EQI Group - ‘Fewer’ Barriers: 35%</a:t>
                      </a:r>
                      <a:endParaRPr lang="en-NZ" sz="900">
                        <a:effectLst/>
                        <a:latin typeface="+mn-lt"/>
                        <a:ea typeface="Calibri" panose="020F0502020204030204" pitchFamily="34" charset="0"/>
                      </a:endParaRPr>
                    </a:p>
                    <a:p>
                      <a:r>
                        <a:rPr lang="en-NZ" sz="900">
                          <a:solidFill>
                            <a:srgbClr val="000000"/>
                          </a:solidFill>
                          <a:effectLst/>
                          <a:latin typeface="+mn-lt"/>
                          <a:ea typeface="Calibri" panose="020F0502020204030204" pitchFamily="34" charset="0"/>
                        </a:rPr>
                        <a:t>EQI Group - ‘Moderate’ Barriers: 35%</a:t>
                      </a:r>
                      <a:endParaRPr lang="en-NZ" sz="900">
                        <a:effectLst/>
                        <a:latin typeface="+mn-lt"/>
                        <a:ea typeface="Calibri" panose="020F0502020204030204" pitchFamily="34" charset="0"/>
                      </a:endParaRPr>
                    </a:p>
                    <a:p>
                      <a:r>
                        <a:rPr lang="en-NZ" sz="900">
                          <a:solidFill>
                            <a:srgbClr val="000000"/>
                          </a:solidFill>
                          <a:effectLst/>
                          <a:latin typeface="+mn-lt"/>
                          <a:ea typeface="Calibri" panose="020F0502020204030204" pitchFamily="34" charset="0"/>
                        </a:rPr>
                        <a:t>EQI Group - ‘More’ Barriers: 25%</a:t>
                      </a:r>
                      <a:endParaRPr lang="en-NZ" sz="900">
                        <a:effectLst/>
                        <a:latin typeface="+mn-lt"/>
                        <a:ea typeface="Calibri" panose="020F0502020204030204" pitchFamily="34" charset="0"/>
                      </a:endParaRPr>
                    </a:p>
                  </a:txBody>
                  <a:tcPr marL="77470" marR="77470" marT="38735" marB="38735">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vMerge="1">
                  <a:txBody>
                    <a:bodyPr/>
                    <a:lstStyle/>
                    <a:p>
                      <a:pPr marL="0" indent="0" algn="l" defTabSz="774588" rtl="0" eaLnBrk="1" latinLnBrk="0" hangingPunct="1">
                        <a:buFont typeface="Arial" panose="020B0604020202020204" pitchFamily="34" charset="0"/>
                        <a:buNone/>
                      </a:pPr>
                      <a:endParaRPr lang="en-NZ" sz="900" kern="1200">
                        <a:solidFill>
                          <a:schemeClr val="tx1"/>
                        </a:solidFill>
                        <a:latin typeface="+mn-lt"/>
                        <a:ea typeface="+mn-ea"/>
                        <a:cs typeface="+mn-cs"/>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vMerge="1">
                  <a:txBody>
                    <a:bodyPr/>
                    <a:lstStyle/>
                    <a:p>
                      <a:pPr algn="l"/>
                      <a:endParaRPr lang="en-NZ" sz="900">
                        <a:solidFill>
                          <a:schemeClr val="tx1"/>
                        </a:solidFill>
                        <a:latin typeface="Poppins Medium" panose="00000600000000000000" pitchFamily="2" charset="0"/>
                        <a:cs typeface="Poppins Medium" panose="00000600000000000000" pitchFamily="2" charset="0"/>
                      </a:endParaRPr>
                    </a:p>
                  </a:txBody>
                  <a:tcPr marL="77455" marR="77455" marT="38728" marB="38728"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39570489"/>
                  </a:ext>
                </a:extLst>
              </a:tr>
              <a:tr h="432000">
                <a:tc vMerge="1">
                  <a:txBody>
                    <a:bodyPr/>
                    <a:lstStyle/>
                    <a:p>
                      <a:endParaRPr lang="en-NZ" b="1"/>
                    </a:p>
                  </a:txBody>
                  <a:tcPr>
                    <a:lnT w="12700" cap="flat" cmpd="sng" algn="ctr">
                      <a:solidFill>
                        <a:schemeClr val="bg1">
                          <a:lumMod val="50000"/>
                        </a:schemeClr>
                      </a:solidFill>
                      <a:prstDash val="solid"/>
                      <a:round/>
                      <a:headEnd type="none" w="med" len="med"/>
                      <a:tailEnd type="none" w="med" len="med"/>
                    </a:lnT>
                  </a:tcPr>
                </a:tc>
                <a:tc>
                  <a:txBody>
                    <a:bodyPr/>
                    <a:lstStyle/>
                    <a:p>
                      <a:r>
                        <a:rPr lang="en-NZ" sz="900" b="1">
                          <a:solidFill>
                            <a:schemeClr val="tx1"/>
                          </a:solidFill>
                        </a:rPr>
                        <a:t>Secondary: Years 11 and above</a:t>
                      </a:r>
                    </a:p>
                    <a:p>
                      <a:pPr marL="171450" lvl="0" indent="-171450" algn="l" defTabSz="774588" rtl="0" eaLnBrk="1" latinLnBrk="0" hangingPunct="1">
                        <a:buSzPct val="100000"/>
                        <a:buFont typeface="Arial" panose="020B0604020202020204" pitchFamily="34" charset="0"/>
                        <a:buChar char="•"/>
                      </a:pPr>
                      <a:r>
                        <a:rPr lang="en-NZ" sz="900" kern="1200">
                          <a:solidFill>
                            <a:schemeClr val="tx1"/>
                          </a:solidFill>
                          <a:latin typeface="+mn-lt"/>
                          <a:ea typeface="+mn-ea"/>
                          <a:cs typeface="+mn-cs"/>
                        </a:rPr>
                        <a:t>Qualification attainment</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r>
                        <a:rPr lang="en-NZ" sz="900" b="0" i="0" u="none" strike="noStrike" kern="1200" dirty="0">
                          <a:solidFill>
                            <a:srgbClr val="000000"/>
                          </a:solidFill>
                          <a:latin typeface="Calibri"/>
                          <a:ea typeface="+mn-ea"/>
                          <a:cs typeface="+mn-cs"/>
                        </a:rPr>
                        <a:t>95% of school leavers reach NCEA level 2 or above</a:t>
                      </a:r>
                      <a:endParaRPr lang="en-NZ" sz="900" kern="1200" dirty="0">
                        <a:solidFill>
                          <a:schemeClr val="tx1"/>
                        </a:solidFill>
                        <a:latin typeface="+mn-lt"/>
                        <a:ea typeface="+mn-ea"/>
                        <a:cs typeface="+mn-cs"/>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r>
                        <a:rPr lang="en-NZ" sz="900" dirty="0">
                          <a:solidFill>
                            <a:srgbClr val="000000"/>
                          </a:solidFill>
                          <a:effectLst/>
                          <a:latin typeface="+mn-lt"/>
                          <a:ea typeface="Calibri" panose="020F0502020204030204" pitchFamily="34" charset="0"/>
                        </a:rPr>
                        <a:t>EQI Group - ‘Fewer’ Barriers: 95%</a:t>
                      </a:r>
                      <a:endParaRPr lang="en-NZ" sz="900" dirty="0">
                        <a:effectLst/>
                        <a:latin typeface="+mn-lt"/>
                        <a:ea typeface="Calibri" panose="020F0502020204030204" pitchFamily="34" charset="0"/>
                      </a:endParaRPr>
                    </a:p>
                    <a:p>
                      <a:r>
                        <a:rPr lang="en-NZ" sz="900" dirty="0">
                          <a:solidFill>
                            <a:srgbClr val="000000"/>
                          </a:solidFill>
                          <a:effectLst/>
                          <a:latin typeface="+mn-lt"/>
                          <a:ea typeface="Calibri" panose="020F0502020204030204" pitchFamily="34" charset="0"/>
                        </a:rPr>
                        <a:t>EQI Group - ‘Moderate’ Barriers: 80%</a:t>
                      </a:r>
                      <a:endParaRPr lang="en-NZ" sz="900" dirty="0">
                        <a:effectLst/>
                        <a:latin typeface="+mn-lt"/>
                        <a:ea typeface="Calibri" panose="020F0502020204030204" pitchFamily="34" charset="0"/>
                      </a:endParaRPr>
                    </a:p>
                    <a:p>
                      <a:r>
                        <a:rPr lang="en-NZ" sz="900" dirty="0">
                          <a:solidFill>
                            <a:srgbClr val="000000"/>
                          </a:solidFill>
                          <a:effectLst/>
                          <a:latin typeface="+mn-lt"/>
                          <a:ea typeface="Calibri" panose="020F0502020204030204" pitchFamily="34" charset="0"/>
                        </a:rPr>
                        <a:t>EQI Group - ‘More’ Barriers: 65%</a:t>
                      </a:r>
                      <a:endParaRPr lang="en-NZ" sz="900" dirty="0">
                        <a:effectLst/>
                        <a:latin typeface="+mn-lt"/>
                        <a:ea typeface="Calibri" panose="020F0502020204030204" pitchFamily="34" charset="0"/>
                      </a:endParaRPr>
                    </a:p>
                  </a:txBody>
                  <a:tcPr marL="77470" marR="77470" marT="38735" marB="38735">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marL="0" indent="0" algn="l" defTabSz="774588" rtl="0" eaLnBrk="1" latinLnBrk="0" hangingPunct="1">
                        <a:buFont typeface="Arial" panose="020B0604020202020204" pitchFamily="34" charset="0"/>
                        <a:buNone/>
                      </a:pPr>
                      <a:r>
                        <a:rPr lang="en-NZ" sz="900" kern="1200">
                          <a:solidFill>
                            <a:schemeClr val="tx1"/>
                          </a:solidFill>
                          <a:latin typeface="+mn-lt"/>
                          <a:ea typeface="+mn-ea"/>
                          <a:cs typeface="+mn-cs"/>
                        </a:rPr>
                        <a:t>NCEA Level 2 attainment / equivalent in an approved qualification</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tc>
                  <a:txBody>
                    <a:bodyPr/>
                    <a:lstStyle/>
                    <a:p>
                      <a:pPr algn="l"/>
                      <a:r>
                        <a:rPr lang="en-NZ" sz="900">
                          <a:solidFill>
                            <a:schemeClr val="tx1"/>
                          </a:solidFill>
                        </a:rPr>
                        <a:t>Annual self-audit in June</a:t>
                      </a:r>
                      <a:endParaRPr lang="en-NZ" sz="900">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181199870"/>
                  </a:ext>
                </a:extLst>
              </a:tr>
              <a:tr h="518092">
                <a:tc rowSpan="2">
                  <a:txBody>
                    <a:bodyPr/>
                    <a:lstStyle/>
                    <a:p>
                      <a:pPr algn="ctr"/>
                      <a:r>
                        <a:rPr lang="en-NZ" sz="1200" b="1">
                          <a:solidFill>
                            <a:schemeClr val="tx1"/>
                          </a:solidFill>
                        </a:rPr>
                        <a:t>Financial performance</a:t>
                      </a:r>
                      <a:endParaRPr lang="en-NZ" sz="1200" b="1">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a:txBody>
                    <a:bodyPr/>
                    <a:lstStyle/>
                    <a:p>
                      <a:r>
                        <a:rPr lang="en-NZ" sz="900" b="1" kern="1200">
                          <a:solidFill>
                            <a:schemeClr val="tx1"/>
                          </a:solidFill>
                          <a:effectLst/>
                        </a:rPr>
                        <a:t>Financial health</a:t>
                      </a:r>
                    </a:p>
                    <a:p>
                      <a:r>
                        <a:rPr lang="en-NZ" sz="900" b="0" kern="1200">
                          <a:solidFill>
                            <a:schemeClr val="tx1"/>
                          </a:solidFill>
                          <a:effectLst/>
                        </a:rPr>
                        <a:t>Key indicators include </a:t>
                      </a:r>
                      <a:r>
                        <a:rPr lang="en-NZ" sz="900" b="0" kern="1200">
                          <a:solidFill>
                            <a:schemeClr val="tx1"/>
                          </a:solidFill>
                          <a:effectLst/>
                          <a:latin typeface="+mn-lt"/>
                          <a:ea typeface="+mn-ea"/>
                          <a:cs typeface="+mn-cs"/>
                        </a:rPr>
                        <a:t>o</a:t>
                      </a:r>
                      <a:r>
                        <a:rPr lang="en-NZ" sz="900" b="0" kern="1200">
                          <a:solidFill>
                            <a:schemeClr val="tx1"/>
                          </a:solidFill>
                          <a:latin typeface="+mn-lt"/>
                          <a:ea typeface="+mn-ea"/>
                          <a:cs typeface="+mn-cs"/>
                        </a:rPr>
                        <a:t>perat</a:t>
                      </a:r>
                      <a:r>
                        <a:rPr lang="en-NZ" sz="900" kern="1200">
                          <a:solidFill>
                            <a:schemeClr val="tx1"/>
                          </a:solidFill>
                          <a:latin typeface="+mn-lt"/>
                          <a:ea typeface="+mn-ea"/>
                          <a:cs typeface="+mn-cs"/>
                        </a:rPr>
                        <a:t>ing surplus, working capital ratio, debt/equity ratio, operating cash, enrolment variance.</a:t>
                      </a:r>
                      <a:endParaRPr lang="en-NZ" sz="900" strike="sngStrike" kern="1200" baseline="0">
                        <a:solidFill>
                          <a:schemeClr val="tx1"/>
                        </a:solidFill>
                        <a:latin typeface="+mn-lt"/>
                        <a:ea typeface="+mn-ea"/>
                        <a:cs typeface="+mn-cs"/>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rowSpan="2">
                  <a:txBody>
                    <a:bodyPr/>
                    <a:lstStyle/>
                    <a:p>
                      <a:pPr marL="171450" indent="-171450" algn="l" defTabSz="774588" rtl="0" eaLnBrk="1" latinLnBrk="0" hangingPunct="1">
                        <a:buFont typeface="Arial" panose="020B0604020202020204" pitchFamily="34" charset="0"/>
                        <a:buChar char="•"/>
                      </a:pPr>
                      <a:r>
                        <a:rPr lang="en-NZ" sz="900" kern="1200" dirty="0">
                          <a:solidFill>
                            <a:schemeClr val="tx1"/>
                          </a:solidFill>
                          <a:latin typeface="+mn-lt"/>
                          <a:ea typeface="+mn-ea"/>
                          <a:cs typeface="+mn-cs"/>
                        </a:rPr>
                        <a:t>Operating surplus: 2 – 5%</a:t>
                      </a:r>
                    </a:p>
                    <a:p>
                      <a:pPr marL="171450" indent="-171450" algn="l" defTabSz="774588" rtl="0" eaLnBrk="1" latinLnBrk="0" hangingPunct="1">
                        <a:buFont typeface="Arial" panose="020B0604020202020204" pitchFamily="34" charset="0"/>
                        <a:buChar char="•"/>
                      </a:pPr>
                      <a:r>
                        <a:rPr lang="en-NZ" sz="900" kern="1200" dirty="0">
                          <a:solidFill>
                            <a:schemeClr val="tx1"/>
                          </a:solidFill>
                          <a:latin typeface="+mn-lt"/>
                          <a:ea typeface="+mn-ea"/>
                          <a:cs typeface="+mn-cs"/>
                        </a:rPr>
                        <a:t>Working capital ratio: 2:1</a:t>
                      </a:r>
                    </a:p>
                    <a:p>
                      <a:pPr marL="171450" indent="-171450" algn="l" defTabSz="774588" rtl="0" eaLnBrk="1" latinLnBrk="0" hangingPunct="1">
                        <a:buFont typeface="Arial" panose="020B0604020202020204" pitchFamily="34" charset="0"/>
                        <a:buChar char="•"/>
                      </a:pPr>
                      <a:r>
                        <a:rPr lang="en-NZ" sz="900" kern="1200" dirty="0">
                          <a:solidFill>
                            <a:schemeClr val="tx1"/>
                          </a:solidFill>
                          <a:latin typeface="+mn-lt"/>
                          <a:ea typeface="+mn-ea"/>
                          <a:cs typeface="+mn-cs"/>
                        </a:rPr>
                        <a:t>Debt/equity ratio: 0.5:1</a:t>
                      </a:r>
                    </a:p>
                    <a:p>
                      <a:pPr marL="171450" indent="-171450" algn="l" defTabSz="774588" rtl="0" eaLnBrk="1" latinLnBrk="0" hangingPunct="1">
                        <a:buFont typeface="Arial" panose="020B0604020202020204" pitchFamily="34" charset="0"/>
                        <a:buChar char="•"/>
                      </a:pPr>
                      <a:r>
                        <a:rPr lang="en-NZ" sz="900" kern="1200" dirty="0">
                          <a:solidFill>
                            <a:schemeClr val="tx1"/>
                          </a:solidFill>
                          <a:latin typeface="+mn-lt"/>
                          <a:ea typeface="+mn-ea"/>
                          <a:cs typeface="+mn-cs"/>
                        </a:rPr>
                        <a:t>Operating cash: positive cashflow forecast = actual</a:t>
                      </a:r>
                    </a:p>
                    <a:p>
                      <a:pPr marL="171450" indent="-171450" algn="l" defTabSz="774588" rtl="0" eaLnBrk="1" latinLnBrk="0" hangingPunct="1">
                        <a:buFont typeface="Arial" panose="020B0604020202020204" pitchFamily="34" charset="0"/>
                        <a:buChar char="•"/>
                      </a:pPr>
                      <a:r>
                        <a:rPr lang="en-NZ" sz="900" kern="1200" dirty="0">
                          <a:solidFill>
                            <a:schemeClr val="tx1"/>
                          </a:solidFill>
                          <a:latin typeface="+mn-lt"/>
                          <a:ea typeface="+mn-ea"/>
                          <a:cs typeface="+mn-cs"/>
                        </a:rPr>
                        <a:t>Enrolment variance: contextual measure assessed in reports as either growing, stable, or decreasing.</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rowSpan="2">
                  <a:txBody>
                    <a:bodyPr/>
                    <a:lstStyle/>
                    <a:p>
                      <a:pPr marL="0" indent="0" algn="l" defTabSz="774588" rtl="0" eaLnBrk="1" latinLnBrk="0" hangingPunct="1">
                        <a:buFont typeface="Arial" panose="020B0604020202020204" pitchFamily="34" charset="0"/>
                        <a:buNone/>
                      </a:pPr>
                      <a:endParaRPr lang="en-NZ" sz="900" kern="1200">
                        <a:solidFill>
                          <a:schemeClr val="tx1"/>
                        </a:solidFill>
                        <a:highlight>
                          <a:srgbClr val="FFFF00"/>
                        </a:highlight>
                        <a:latin typeface="+mn-lt"/>
                        <a:ea typeface="+mn-ea"/>
                        <a:cs typeface="+mn-cs"/>
                      </a:endParaRPr>
                    </a:p>
                  </a:txBody>
                  <a:tcPr marL="77455" marR="77455" marT="38728" marB="38728"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rowSpan="2">
                  <a:txBody>
                    <a:bodyPr/>
                    <a:lstStyle/>
                    <a:p>
                      <a:pPr algn="l"/>
                      <a:r>
                        <a:rPr lang="en-NZ" sz="900">
                          <a:solidFill>
                            <a:schemeClr val="tx1"/>
                          </a:solidFill>
                        </a:rPr>
                        <a:t>Annual self-audit in June and a follow-up report in December</a:t>
                      </a:r>
                      <a:endParaRPr lang="en-NZ" sz="900">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rowSpan="2">
                  <a:txBody>
                    <a:bodyPr/>
                    <a:lstStyle/>
                    <a:p>
                      <a:pPr algn="l"/>
                      <a:r>
                        <a:rPr lang="en-NZ" sz="900">
                          <a:solidFill>
                            <a:schemeClr val="tx1"/>
                          </a:solidFill>
                        </a:rPr>
                        <a:t>Annual self-audit in June and a follow-up report in December</a:t>
                      </a:r>
                      <a:endParaRPr lang="en-NZ" sz="900">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691141416"/>
                  </a:ext>
                </a:extLst>
              </a:tr>
              <a:tr h="1296000">
                <a:tc vMerge="1">
                  <a:txBody>
                    <a:bodyPr/>
                    <a:lstStyle/>
                    <a:p>
                      <a:endParaRPr lang="en-NZ" sz="1400" b="1"/>
                    </a:p>
                  </a:txBody>
                  <a:tcPr/>
                </a:tc>
                <a:tc>
                  <a:txBody>
                    <a:bodyPr/>
                    <a:lstStyle/>
                    <a:p>
                      <a:r>
                        <a:rPr lang="en-NZ" sz="900" b="1" kern="1200" dirty="0">
                          <a:solidFill>
                            <a:schemeClr val="tx1"/>
                          </a:solidFill>
                          <a:effectLst/>
                          <a:latin typeface="+mn-lt"/>
                          <a:ea typeface="+mn-ea"/>
                          <a:cs typeface="+mn-cs"/>
                        </a:rPr>
                        <a:t>Financial probity</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Discharge of all contractual obligations before using any profit</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Notification when any source of anticipated funding (on which the ongoing viability of the sponsor or school(s) is dependent) will not be available</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Notification of any failure to pay debt from borrowed money; or of any expectation they will fail to pay this debt in future</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Related party disclosure</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Sensitive expenditure policies in place</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Expected use of funds and financial plans</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40000"/>
                        <a:lumOff val="60000"/>
                      </a:schemeClr>
                    </a:solidFill>
                  </a:tcPr>
                </a:tc>
                <a:tc vMerge="1">
                  <a:txBody>
                    <a:bodyPr/>
                    <a:lstStyle/>
                    <a:p>
                      <a:pPr marL="0" marR="0" lvl="0" indent="0" algn="l" defTabSz="774588" rtl="0" eaLnBrk="1" fontAlgn="auto" latinLnBrk="0" hangingPunct="1">
                        <a:lnSpc>
                          <a:spcPct val="100000"/>
                        </a:lnSpc>
                        <a:spcBef>
                          <a:spcPts val="0"/>
                        </a:spcBef>
                        <a:spcAft>
                          <a:spcPts val="0"/>
                        </a:spcAft>
                        <a:buClrTx/>
                        <a:buSzTx/>
                        <a:buFontTx/>
                        <a:buNone/>
                        <a:tabLst/>
                        <a:defRPr/>
                      </a:pPr>
                      <a:endParaRPr lang="en-US" sz="900" kern="1200">
                        <a:solidFill>
                          <a:schemeClr val="tx1"/>
                        </a:solidFill>
                        <a:latin typeface="+mn-lt"/>
                        <a:ea typeface="+mn-ea"/>
                        <a:cs typeface="+mn-cs"/>
                      </a:endParaRPr>
                    </a:p>
                  </a:txBody>
                  <a:tcPr marL="77455" marR="77455" marT="38728" marB="38728" anchor="ctr"/>
                </a:tc>
                <a:tc vMerge="1">
                  <a:txBody>
                    <a:bodyPr/>
                    <a:lstStyle/>
                    <a:p>
                      <a:endParaRPr lang="en-NZ"/>
                    </a:p>
                  </a:txBody>
                  <a:tcPr/>
                </a:tc>
                <a:tc vMerge="1">
                  <a:txBody>
                    <a:bodyPr/>
                    <a:lstStyle/>
                    <a:p>
                      <a:endParaRPr lang="en-NZ" sz="1400"/>
                    </a:p>
                  </a:txBody>
                  <a:tcPr/>
                </a:tc>
                <a:tc vMerge="1">
                  <a:txBody>
                    <a:bodyPr/>
                    <a:lstStyle/>
                    <a:p>
                      <a:endParaRPr lang="en-NZ" sz="1400"/>
                    </a:p>
                  </a:txBody>
                  <a:tcPr>
                    <a:lnT w="12700" cap="flat" cmpd="sng" algn="ctr">
                      <a:solidFill>
                        <a:schemeClr val="bg1">
                          <a:lumMod val="50000"/>
                        </a:schemeClr>
                      </a:solidFill>
                      <a:prstDash val="solid"/>
                      <a:round/>
                      <a:headEnd type="none" w="med" len="med"/>
                      <a:tailEnd type="none" w="med" len="med"/>
                    </a:lnT>
                  </a:tcPr>
                </a:tc>
                <a:extLst>
                  <a:ext uri="{0D108BD9-81ED-4DB2-BD59-A6C34878D82A}">
                    <a16:rowId xmlns:a16="http://schemas.microsoft.com/office/drawing/2014/main" val="1386095492"/>
                  </a:ext>
                </a:extLst>
              </a:tr>
              <a:tr h="1280160">
                <a:tc>
                  <a:txBody>
                    <a:bodyPr/>
                    <a:lstStyle/>
                    <a:p>
                      <a:pPr algn="ctr"/>
                      <a:r>
                        <a:rPr lang="en-NZ" sz="1200" b="1">
                          <a:solidFill>
                            <a:schemeClr val="tx1"/>
                          </a:solidFill>
                        </a:rPr>
                        <a:t>Standard minimum compliance (SMC)</a:t>
                      </a:r>
                      <a:endParaRPr lang="en-NZ" sz="1200" b="1">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60000"/>
                        <a:lumOff val="40000"/>
                      </a:schemeClr>
                    </a:solidFill>
                  </a:tcPr>
                </a:tc>
                <a:tc>
                  <a:txBody>
                    <a:bodyPr/>
                    <a:lstStyle/>
                    <a:p>
                      <a:pPr marL="171450" lvl="0" indent="-171450" algn="l"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Minimum of 75% of certificated teachers employed</a:t>
                      </a:r>
                      <a:endParaRPr lang="en-US" sz="900" kern="1200" dirty="0">
                        <a:solidFill>
                          <a:schemeClr val="tx1"/>
                        </a:solidFill>
                        <a:latin typeface="+mn-lt"/>
                        <a:ea typeface="+mn-ea"/>
                        <a:cs typeface="+mn-cs"/>
                      </a:endParaRPr>
                    </a:p>
                    <a:p>
                      <a:pPr marL="171450" lvl="0" indent="-171450" algn="l" defTabSz="774588">
                        <a:buSzPct val="100000"/>
                        <a:buFont typeface="Arial" panose="020B0604020202020204" pitchFamily="34" charset="0"/>
                        <a:buChar char="•"/>
                      </a:pPr>
                      <a:r>
                        <a:rPr lang="en-NZ" sz="900" kern="1200" dirty="0">
                          <a:solidFill>
                            <a:schemeClr val="tx1"/>
                          </a:solidFill>
                          <a:latin typeface="+mn-lt"/>
                          <a:ea typeface="+mn-ea"/>
                          <a:cs typeface="+mn-cs"/>
                        </a:rPr>
                        <a:t>Student enrolment requirements</a:t>
                      </a:r>
                      <a:endParaRPr lang="en-US" dirty="0"/>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School day, hours, and term date requirements</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Reporting requirements</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Record keeping and data management</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Insurance</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Transport provision requirements (if applicable)</a:t>
                      </a:r>
                    </a:p>
                    <a:p>
                      <a:pPr marL="171450" lvl="0" indent="-171450" algn="l" defTabSz="774588" rtl="0" eaLnBrk="1" latinLnBrk="0" hangingPunct="1">
                        <a:buSzPct val="100000"/>
                        <a:buFont typeface="Arial" panose="020B0604020202020204" pitchFamily="34" charset="0"/>
                        <a:buChar char="•"/>
                      </a:pPr>
                      <a:r>
                        <a:rPr lang="en-NZ" sz="900" kern="1200" dirty="0">
                          <a:solidFill>
                            <a:schemeClr val="tx1"/>
                          </a:solidFill>
                          <a:latin typeface="+mn-lt"/>
                          <a:ea typeface="+mn-ea"/>
                          <a:cs typeface="+mn-cs"/>
                        </a:rPr>
                        <a:t>Property (if applicable)</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60000"/>
                        <a:lumOff val="40000"/>
                      </a:schemeClr>
                    </a:solidFill>
                  </a:tcPr>
                </a:tc>
                <a:tc>
                  <a:txBody>
                    <a:bodyPr/>
                    <a:lstStyle/>
                    <a:p>
                      <a:r>
                        <a:rPr lang="en-NZ" sz="900" kern="1200">
                          <a:solidFill>
                            <a:schemeClr val="tx1"/>
                          </a:solidFill>
                          <a:latin typeface="+mn-lt"/>
                          <a:ea typeface="+mn-ea"/>
                          <a:cs typeface="+mn-cs"/>
                        </a:rPr>
                        <a:t>SMC measures do not require performance targets. </a:t>
                      </a:r>
                    </a:p>
                    <a:p>
                      <a:r>
                        <a:rPr lang="en-NZ" sz="900" kern="1200">
                          <a:solidFill>
                            <a:schemeClr val="tx1"/>
                          </a:solidFill>
                          <a:latin typeface="+mn-lt"/>
                          <a:ea typeface="+mn-ea"/>
                          <a:cs typeface="+mn-cs"/>
                        </a:rPr>
                        <a:t>A sponsor’s failure to meet standards carries an immediate risk to students and/or school operations.</a:t>
                      </a: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60000"/>
                        <a:lumOff val="40000"/>
                      </a:schemeClr>
                    </a:solidFill>
                  </a:tcPr>
                </a:tc>
                <a:tc>
                  <a:txBody>
                    <a:bodyPr/>
                    <a:lstStyle/>
                    <a:p>
                      <a:endParaRPr lang="en-NZ" sz="900" kern="1200" dirty="0">
                        <a:solidFill>
                          <a:schemeClr val="tx1"/>
                        </a:solidFill>
                        <a:latin typeface="+mn-lt"/>
                        <a:ea typeface="+mn-ea"/>
                        <a:cs typeface="+mn-cs"/>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60000"/>
                        <a:lumOff val="40000"/>
                      </a:schemeClr>
                    </a:solidFill>
                  </a:tcPr>
                </a:tc>
                <a:tc>
                  <a:txBody>
                    <a:bodyPr/>
                    <a:lstStyle/>
                    <a:p>
                      <a:pPr algn="l"/>
                      <a:r>
                        <a:rPr lang="en-NZ" sz="900">
                          <a:solidFill>
                            <a:schemeClr val="tx1"/>
                          </a:solidFill>
                        </a:rPr>
                        <a:t>Annual self-audit including a sponsor assurance statement and a self-audit check</a:t>
                      </a:r>
                      <a:endParaRPr lang="en-NZ" sz="900">
                        <a:solidFill>
                          <a:schemeClr val="tx1"/>
                        </a:solidFill>
                        <a:latin typeface="Poppins Medium"/>
                        <a:cs typeface="Poppins Medium"/>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60000"/>
                        <a:lumOff val="40000"/>
                      </a:schemeClr>
                    </a:solidFill>
                  </a:tcPr>
                </a:tc>
                <a:tc>
                  <a:txBody>
                    <a:bodyPr/>
                    <a:lstStyle/>
                    <a:p>
                      <a:pPr algn="l"/>
                      <a:r>
                        <a:rPr lang="en-NZ" sz="900" dirty="0">
                          <a:solidFill>
                            <a:schemeClr val="tx1"/>
                          </a:solidFill>
                        </a:rPr>
                        <a:t>Annual self-audit in June</a:t>
                      </a:r>
                      <a:endParaRPr lang="en-NZ" sz="900" dirty="0">
                        <a:solidFill>
                          <a:schemeClr val="tx1"/>
                        </a:solidFill>
                        <a:latin typeface="Poppins Medium" panose="00000600000000000000" pitchFamily="2" charset="0"/>
                        <a:cs typeface="Poppins Medium" panose="00000600000000000000" pitchFamily="2" charset="0"/>
                      </a:endParaRPr>
                    </a:p>
                  </a:txBody>
                  <a:tcPr marL="77455" marR="77455" marT="38728" marB="38728">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62141620"/>
                  </a:ext>
                </a:extLst>
              </a:tr>
            </a:tbl>
          </a:graphicData>
        </a:graphic>
      </p:graphicFrame>
      <p:grpSp>
        <p:nvGrpSpPr>
          <p:cNvPr id="6" name="Group 5">
            <a:extLst>
              <a:ext uri="{FF2B5EF4-FFF2-40B4-BE49-F238E27FC236}">
                <a16:creationId xmlns:a16="http://schemas.microsoft.com/office/drawing/2014/main" id="{35835D5E-04BA-9B6E-84FF-04D13B0BCFA7}"/>
              </a:ext>
            </a:extLst>
          </p:cNvPr>
          <p:cNvGrpSpPr/>
          <p:nvPr/>
        </p:nvGrpSpPr>
        <p:grpSpPr>
          <a:xfrm>
            <a:off x="-9374" y="550044"/>
            <a:ext cx="12810974" cy="854168"/>
            <a:chOff x="-9374" y="550044"/>
            <a:chExt cx="12810974" cy="889806"/>
          </a:xfrm>
        </p:grpSpPr>
        <p:sp>
          <p:nvSpPr>
            <p:cNvPr id="53" name="Rectangle 52">
              <a:extLst>
                <a:ext uri="{FF2B5EF4-FFF2-40B4-BE49-F238E27FC236}">
                  <a16:creationId xmlns:a16="http://schemas.microsoft.com/office/drawing/2014/main" id="{A7B7D3D0-585F-9CF0-F632-896F3D855475}"/>
                </a:ext>
              </a:extLst>
            </p:cNvPr>
            <p:cNvSpPr/>
            <p:nvPr/>
          </p:nvSpPr>
          <p:spPr>
            <a:xfrm>
              <a:off x="-9374" y="550044"/>
              <a:ext cx="12810974" cy="889806"/>
            </a:xfrm>
            <a:prstGeom prst="rect">
              <a:avLst/>
            </a:prstGeom>
            <a:solidFill>
              <a:schemeClr val="accent1">
                <a:lumMod val="20000"/>
                <a:lumOff val="80000"/>
              </a:schemeClr>
            </a:solid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1017"/>
                </a:spcAft>
              </a:pPr>
              <a:endParaRPr lang="en-NZ" sz="1050">
                <a:solidFill>
                  <a:schemeClr val="tx1"/>
                </a:solidFill>
              </a:endParaRPr>
            </a:p>
          </p:txBody>
        </p:sp>
        <p:sp>
          <p:nvSpPr>
            <p:cNvPr id="3" name="Rectangle 2">
              <a:extLst>
                <a:ext uri="{FF2B5EF4-FFF2-40B4-BE49-F238E27FC236}">
                  <a16:creationId xmlns:a16="http://schemas.microsoft.com/office/drawing/2014/main" id="{10CA8D9A-AD05-3E28-DB60-1394D2D84586}"/>
                </a:ext>
              </a:extLst>
            </p:cNvPr>
            <p:cNvSpPr/>
            <p:nvPr/>
          </p:nvSpPr>
          <p:spPr>
            <a:xfrm>
              <a:off x="133350" y="550044"/>
              <a:ext cx="12604699" cy="878958"/>
            </a:xfrm>
            <a:prstGeom prst="rect">
              <a:avLst/>
            </a:prstGeom>
            <a:noFill/>
            <a:ln w="12700">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a:spcAft>
                  <a:spcPts val="1017"/>
                </a:spcAft>
              </a:pPr>
              <a:r>
                <a:rPr lang="en-NZ" sz="1000">
                  <a:solidFill>
                    <a:schemeClr val="tx1"/>
                  </a:solidFill>
                  <a:ea typeface="Calibri"/>
                  <a:cs typeface="Poppins Medium"/>
                </a:rPr>
                <a:t>Charter schools are an alternative way of delivering education to meet the needs and preferences of students. Charter schools will have greater flexibility to innovate, including in the design of a school’s structure, governance, and curriculum. In exchange for greater flexibility, they are subject to increased oversight and accountability through the performance management framework. </a:t>
              </a:r>
            </a:p>
            <a:p>
              <a:pPr>
                <a:spcAft>
                  <a:spcPts val="1017"/>
                </a:spcAft>
              </a:pPr>
              <a:r>
                <a:rPr lang="en-NZ" sz="1000">
                  <a:solidFill>
                    <a:schemeClr val="tx1"/>
                  </a:solidFill>
                  <a:ea typeface="Calibri"/>
                  <a:cs typeface="Poppins Medium"/>
                </a:rPr>
                <a:t>The framework sets out clearly defined performance outcomes, measures and targets, as well as the methods used to track these. It will be used to hold sponsors to account and provide the Government and the community with assurance that charter schools are delivering quality education.</a:t>
              </a:r>
            </a:p>
          </p:txBody>
        </p:sp>
      </p:grpSp>
      <p:graphicFrame>
        <p:nvGraphicFramePr>
          <p:cNvPr id="2" name="Table 1">
            <a:extLst>
              <a:ext uri="{FF2B5EF4-FFF2-40B4-BE49-F238E27FC236}">
                <a16:creationId xmlns:a16="http://schemas.microsoft.com/office/drawing/2014/main" id="{26431553-8FC2-1CF0-0E5C-278242FAD496}"/>
              </a:ext>
            </a:extLst>
          </p:cNvPr>
          <p:cNvGraphicFramePr>
            <a:graphicFrameLocks noGrp="1"/>
          </p:cNvGraphicFramePr>
          <p:nvPr>
            <p:extLst>
              <p:ext uri="{D42A27DB-BD31-4B8C-83A1-F6EECF244321}">
                <p14:modId xmlns:p14="http://schemas.microsoft.com/office/powerpoint/2010/main" val="741639867"/>
              </p:ext>
            </p:extLst>
          </p:nvPr>
        </p:nvGraphicFramePr>
        <p:xfrm>
          <a:off x="3518" y="7204997"/>
          <a:ext cx="6325845" cy="2385569"/>
        </p:xfrm>
        <a:graphic>
          <a:graphicData uri="http://schemas.openxmlformats.org/drawingml/2006/table">
            <a:tbl>
              <a:tblPr firstRow="1" bandRow="1">
                <a:tableStyleId>{5C22544A-7EE6-4342-B048-85BDC9FD1C3A}</a:tableStyleId>
              </a:tblPr>
              <a:tblGrid>
                <a:gridCol w="552594">
                  <a:extLst>
                    <a:ext uri="{9D8B030D-6E8A-4147-A177-3AD203B41FA5}">
                      <a16:colId xmlns:a16="http://schemas.microsoft.com/office/drawing/2014/main" val="100302164"/>
                    </a:ext>
                  </a:extLst>
                </a:gridCol>
                <a:gridCol w="5773251">
                  <a:extLst>
                    <a:ext uri="{9D8B030D-6E8A-4147-A177-3AD203B41FA5}">
                      <a16:colId xmlns:a16="http://schemas.microsoft.com/office/drawing/2014/main" val="1435762980"/>
                    </a:ext>
                  </a:extLst>
                </a:gridCol>
              </a:tblGrid>
              <a:tr h="2385569">
                <a:tc>
                  <a:txBody>
                    <a:bodyPr/>
                    <a:lstStyle/>
                    <a:p>
                      <a:pPr marL="0" marR="0" lvl="0" indent="0" algn="ctr" defTabSz="774588" rtl="0" eaLnBrk="1" fontAlgn="auto" latinLnBrk="0" hangingPunct="1">
                        <a:lnSpc>
                          <a:spcPct val="100000"/>
                        </a:lnSpc>
                        <a:spcBef>
                          <a:spcPts val="0"/>
                        </a:spcBef>
                        <a:spcAft>
                          <a:spcPts val="0"/>
                        </a:spcAft>
                        <a:buClrTx/>
                        <a:buSzTx/>
                        <a:buFontTx/>
                        <a:buNone/>
                        <a:tabLst/>
                        <a:defRPr/>
                      </a:pPr>
                      <a:r>
                        <a:rPr lang="en-US" sz="1400" b="1" kern="1200">
                          <a:solidFill>
                            <a:schemeClr val="bg1"/>
                          </a:solidFill>
                          <a:latin typeface="+mn-lt"/>
                          <a:ea typeface="+mn-ea"/>
                          <a:cs typeface="+mn-cs"/>
                        </a:rPr>
                        <a:t>Performance monitoring</a:t>
                      </a:r>
                    </a:p>
                  </a:txBody>
                  <a:tcPr vert="vert27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75000"/>
                      </a:schemeClr>
                    </a:solidFill>
                  </a:tcPr>
                </a:tc>
                <a:tc>
                  <a:txBody>
                    <a:bodyPr/>
                    <a:lstStyle/>
                    <a:p>
                      <a:pPr marL="0" marR="0" lvl="0" indent="0" algn="l" defTabSz="774588"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Calibri"/>
                          <a:cs typeface="Arial" panose="020B0604020202020204" pitchFamily="34" charset="0"/>
                        </a:rPr>
                        <a:t>The Charter School Agency and the Education Review Office have worked closely to develop a robust monitoring approach for charter schools. The Charter Schools Agency will be responsible for day-to-day monitoring of charter schools and will report as required to the Authorisation Board.</a:t>
                      </a:r>
                    </a:p>
                    <a:p>
                      <a:pPr marL="0" marR="0" lvl="0" indent="0" algn="l" defTabSz="774588" rtl="0" eaLnBrk="1" fontAlgn="auto"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Calibri"/>
                        <a:cs typeface="Arial" panose="020B0604020202020204" pitchFamily="34" charset="0"/>
                      </a:endParaRPr>
                    </a:p>
                    <a:p>
                      <a:pPr algn="l">
                        <a:spcBef>
                          <a:spcPts val="0"/>
                        </a:spcBef>
                        <a:spcAft>
                          <a:spcPts val="0"/>
                        </a:spcAft>
                      </a:pPr>
                      <a:r>
                        <a:rPr lang="en-US" sz="1000" b="0" kern="1200" dirty="0">
                          <a:solidFill>
                            <a:schemeClr val="tx1"/>
                          </a:solidFill>
                          <a:latin typeface="+mn-lt"/>
                          <a:ea typeface="Calibri"/>
                          <a:cs typeface="Arial" panose="020B0604020202020204" pitchFamily="34" charset="0"/>
                        </a:rPr>
                        <a:t>The legislative framework for charter schools sets out that:</a:t>
                      </a:r>
                    </a:p>
                    <a:p>
                      <a:pPr marL="144780" indent="-144780" algn="l">
                        <a:spcBef>
                          <a:spcPts val="0"/>
                        </a:spcBef>
                        <a:spcAft>
                          <a:spcPts val="0"/>
                        </a:spcAft>
                        <a:buFont typeface="Arial" panose="020B0604020202020204" pitchFamily="34" charset="0"/>
                        <a:buChar char="•"/>
                      </a:pPr>
                      <a:r>
                        <a:rPr lang="en-US" sz="1000" b="0" kern="1200" dirty="0">
                          <a:solidFill>
                            <a:schemeClr val="tx1"/>
                          </a:solidFill>
                          <a:latin typeface="+mn-lt"/>
                          <a:ea typeface="Calibri"/>
                          <a:cs typeface="Arial" panose="020B0604020202020204" pitchFamily="34" charset="0"/>
                        </a:rPr>
                        <a:t>Sponsors will be held accountable to performance outcomes and that they will provide information on performance outcomes</a:t>
                      </a:r>
                    </a:p>
                    <a:p>
                      <a:pPr marL="144780" indent="-144780" algn="l">
                        <a:spcBef>
                          <a:spcPts val="0"/>
                        </a:spcBef>
                        <a:spcAft>
                          <a:spcPts val="0"/>
                        </a:spcAft>
                        <a:buFont typeface="Arial" panose="020B0604020202020204" pitchFamily="34" charset="0"/>
                        <a:buChar char="•"/>
                      </a:pPr>
                      <a:r>
                        <a:rPr lang="en-US" sz="1000" b="0" kern="1200" dirty="0">
                          <a:solidFill>
                            <a:schemeClr val="tx1"/>
                          </a:solidFill>
                          <a:latin typeface="+mn-lt"/>
                          <a:ea typeface="Calibri"/>
                          <a:cs typeface="Arial" panose="020B0604020202020204" pitchFamily="34" charset="0"/>
                        </a:rPr>
                        <a:t>Contracts can specify what performance information is to be provided using specific tools or submission of data</a:t>
                      </a:r>
                    </a:p>
                    <a:p>
                      <a:pPr marL="144780" indent="-144780" algn="l">
                        <a:spcBef>
                          <a:spcPts val="0"/>
                        </a:spcBef>
                        <a:spcAft>
                          <a:spcPts val="0"/>
                        </a:spcAft>
                        <a:buFont typeface="Arial" panose="020B0604020202020204" pitchFamily="34" charset="0"/>
                        <a:buChar char="•"/>
                      </a:pPr>
                      <a:r>
                        <a:rPr lang="en-US" sz="1000" b="0" kern="1200" dirty="0">
                          <a:solidFill>
                            <a:schemeClr val="tx1"/>
                          </a:solidFill>
                          <a:latin typeface="+mn-lt"/>
                          <a:ea typeface="Calibri"/>
                          <a:cs typeface="Arial" panose="020B0604020202020204" pitchFamily="34" charset="0"/>
                        </a:rPr>
                        <a:t>Performance measures and targets may be standardised across schools or a group of schools</a:t>
                      </a:r>
                    </a:p>
                    <a:p>
                      <a:pPr marL="144780" indent="-144780" algn="l">
                        <a:spcBef>
                          <a:spcPts val="0"/>
                        </a:spcBef>
                        <a:spcAft>
                          <a:spcPts val="0"/>
                        </a:spcAft>
                        <a:buFont typeface="Arial" panose="020B0604020202020204" pitchFamily="34" charset="0"/>
                        <a:buChar char="•"/>
                      </a:pPr>
                      <a:r>
                        <a:rPr lang="en-US" sz="1000" b="0" kern="1200" dirty="0">
                          <a:solidFill>
                            <a:schemeClr val="tx1"/>
                          </a:solidFill>
                          <a:latin typeface="+mn-lt"/>
                          <a:ea typeface="Calibri"/>
                          <a:cs typeface="Arial" panose="020B0604020202020204" pitchFamily="34" charset="0"/>
                        </a:rPr>
                        <a:t>Charter schools must complete an annual self-audit, including a set of independently audited financial accounts</a:t>
                      </a:r>
                    </a:p>
                  </a:txBody>
                  <a:tcPr>
                    <a:lnL w="12700" cap="flat" cmpd="sng" algn="ctr">
                      <a:solidFill>
                        <a:schemeClr val="accent3">
                          <a:lumMod val="75000"/>
                        </a:schemeClr>
                      </a:solidFill>
                      <a:prstDash val="solid"/>
                      <a:round/>
                      <a:headEnd type="none" w="med" len="med"/>
                      <a:tailEnd type="none" w="med" len="med"/>
                    </a:lnL>
                    <a:lnR w="12700" cap="flat" cmpd="sng" algn="ctr">
                      <a:solidFill>
                        <a:srgbClr val="00B050"/>
                      </a:solidFill>
                      <a:prstDash val="solid"/>
                      <a:round/>
                      <a:headEnd type="none" w="med" len="med"/>
                      <a:tailEnd type="none" w="med" len="med"/>
                    </a:lnR>
                    <a:lnT w="12700" cap="flat" cmpd="sng" algn="ctr">
                      <a:solidFill>
                        <a:srgbClr val="00B050"/>
                      </a:solidFill>
                      <a:prstDash val="solid"/>
                      <a:round/>
                      <a:headEnd type="none" w="med" len="med"/>
                      <a:tailEnd type="none" w="med" len="med"/>
                    </a:lnT>
                    <a:lnB w="12700" cap="flat" cmpd="sng" algn="ctr">
                      <a:solidFill>
                        <a:srgbClr val="00B050"/>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4216024088"/>
                  </a:ext>
                </a:extLst>
              </a:tr>
            </a:tbl>
          </a:graphicData>
        </a:graphic>
      </p:graphicFrame>
      <p:graphicFrame>
        <p:nvGraphicFramePr>
          <p:cNvPr id="5" name="Table 4">
            <a:extLst>
              <a:ext uri="{FF2B5EF4-FFF2-40B4-BE49-F238E27FC236}">
                <a16:creationId xmlns:a16="http://schemas.microsoft.com/office/drawing/2014/main" id="{2C5158C3-AC9F-CF25-BDC2-030AAAA5F514}"/>
              </a:ext>
            </a:extLst>
          </p:cNvPr>
          <p:cNvGraphicFramePr>
            <a:graphicFrameLocks noGrp="1"/>
          </p:cNvGraphicFramePr>
          <p:nvPr>
            <p:extLst>
              <p:ext uri="{D42A27DB-BD31-4B8C-83A1-F6EECF244321}">
                <p14:modId xmlns:p14="http://schemas.microsoft.com/office/powerpoint/2010/main" val="831920668"/>
              </p:ext>
            </p:extLst>
          </p:nvPr>
        </p:nvGraphicFramePr>
        <p:xfrm>
          <a:off x="6873495" y="7186711"/>
          <a:ext cx="5931675" cy="2402186"/>
        </p:xfrm>
        <a:graphic>
          <a:graphicData uri="http://schemas.openxmlformats.org/drawingml/2006/table">
            <a:tbl>
              <a:tblPr firstRow="1" bandRow="1">
                <a:tableStyleId>{5C22544A-7EE6-4342-B048-85BDC9FD1C3A}</a:tableStyleId>
              </a:tblPr>
              <a:tblGrid>
                <a:gridCol w="5931675">
                  <a:extLst>
                    <a:ext uri="{9D8B030D-6E8A-4147-A177-3AD203B41FA5}">
                      <a16:colId xmlns:a16="http://schemas.microsoft.com/office/drawing/2014/main" val="100302164"/>
                    </a:ext>
                  </a:extLst>
                </a:gridCol>
              </a:tblGrid>
              <a:tr h="2402186">
                <a:tc>
                  <a:txBody>
                    <a:bodyPr/>
                    <a:lstStyle/>
                    <a:p>
                      <a:pPr algn="just">
                        <a:spcBef>
                          <a:spcPts val="0"/>
                        </a:spcBef>
                        <a:spcAft>
                          <a:spcPts val="1017"/>
                        </a:spcAft>
                      </a:pPr>
                      <a:r>
                        <a:rPr lang="en-US" sz="1000" b="0" kern="1200" dirty="0">
                          <a:solidFill>
                            <a:sysClr val="windowText" lastClr="000000"/>
                          </a:solidFill>
                          <a:latin typeface="+mn-lt"/>
                          <a:ea typeface="Calibri"/>
                          <a:cs typeface="Arial"/>
                        </a:rPr>
                        <a:t>The Intervention Framework sets out specific actions that can be used where a charter school is not meeting its contractual or legislative obligations. The Authorisation Board will consider progress over time when applying an intervention. </a:t>
                      </a:r>
                    </a:p>
                    <a:p>
                      <a:pPr marL="0" marR="0" lvl="0" indent="0" algn="just" defTabSz="774588" rtl="0" eaLnBrk="1" fontAlgn="auto" latinLnBrk="0" hangingPunct="1">
                        <a:lnSpc>
                          <a:spcPct val="100000"/>
                        </a:lnSpc>
                        <a:spcBef>
                          <a:spcPts val="0"/>
                        </a:spcBef>
                        <a:spcAft>
                          <a:spcPts val="0"/>
                        </a:spcAft>
                        <a:buClrTx/>
                        <a:buSzTx/>
                        <a:buFontTx/>
                        <a:buNone/>
                        <a:tabLst/>
                        <a:defRPr/>
                      </a:pPr>
                      <a:r>
                        <a:rPr lang="en-NZ" sz="1000" b="1" kern="100" dirty="0">
                          <a:solidFill>
                            <a:sysClr val="windowText" lastClr="000000"/>
                          </a:solidFill>
                          <a:effectLst/>
                          <a:latin typeface="+mn-lt"/>
                          <a:ea typeface="+mn-ea"/>
                          <a:cs typeface="+mn-cs"/>
                        </a:rPr>
                        <a:t>Interventions set in legislation and used by the Authorisation Board:</a:t>
                      </a:r>
                      <a:endParaRPr lang="en-NZ" sz="1000" b="0" kern="100" dirty="0">
                        <a:solidFill>
                          <a:sysClr val="windowText" lastClr="000000"/>
                        </a:solidFill>
                        <a:effectLst/>
                        <a:latin typeface="+mn-lt"/>
                        <a:ea typeface="+mn-ea"/>
                        <a:cs typeface="+mn-cs"/>
                      </a:endParaRPr>
                    </a:p>
                    <a:p>
                      <a:pPr marL="171450" marR="0" lvl="0" indent="-171450" algn="just" defTabSz="774588"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NZ" sz="1000" b="0" kern="100" noProof="0" dirty="0">
                          <a:solidFill>
                            <a:sysClr val="windowText" lastClr="000000"/>
                          </a:solidFill>
                          <a:effectLst/>
                          <a:latin typeface="+mn-lt"/>
                          <a:ea typeface="+mn-ea"/>
                          <a:cs typeface="+mn-cs"/>
                        </a:rPr>
                        <a:t>Require a sponsor to provide specific information or carry out a specific action</a:t>
                      </a:r>
                    </a:p>
                    <a:p>
                      <a:pPr marL="171450" marR="0" lvl="0" indent="-171450" algn="just" defTabSz="774588"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NZ" sz="1000" b="0" kern="100" noProof="0" dirty="0">
                          <a:solidFill>
                            <a:sysClr val="windowText" lastClr="000000"/>
                          </a:solidFill>
                          <a:effectLst/>
                          <a:latin typeface="+mn-lt"/>
                          <a:ea typeface="+mn-ea"/>
                          <a:cs typeface="+mn-cs"/>
                        </a:rPr>
                        <a:t>Require the Education Review Office to conduct a review of the school</a:t>
                      </a:r>
                    </a:p>
                    <a:p>
                      <a:pPr marL="171450" marR="0" lvl="0" indent="-171450" algn="just" defTabSz="774588"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n-NZ" sz="1000" b="0" kern="100" dirty="0">
                          <a:solidFill>
                            <a:sysClr val="windowText" lastClr="000000"/>
                          </a:solidFill>
                          <a:effectLst/>
                        </a:rPr>
                        <a:t>Replacement of the sponsor</a:t>
                      </a:r>
                    </a:p>
                    <a:p>
                      <a:pPr marL="171450" indent="-171450" algn="just">
                        <a:lnSpc>
                          <a:spcPct val="107000"/>
                        </a:lnSpc>
                        <a:spcBef>
                          <a:spcPts val="0"/>
                        </a:spcBef>
                        <a:spcAft>
                          <a:spcPts val="0"/>
                        </a:spcAft>
                        <a:buFont typeface="Arial" panose="020B0604020202020204" pitchFamily="34" charset="0"/>
                        <a:buChar char="•"/>
                      </a:pPr>
                      <a:r>
                        <a:rPr lang="en-NZ" sz="1000" b="0" kern="100" dirty="0">
                          <a:solidFill>
                            <a:sysClr val="windowText" lastClr="000000"/>
                          </a:solidFill>
                          <a:effectLst/>
                        </a:rPr>
                        <a:t>Termination of the contract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4216024088"/>
                  </a:ext>
                </a:extLst>
              </a:tr>
            </a:tbl>
          </a:graphicData>
        </a:graphic>
      </p:graphicFrame>
      <p:sp>
        <p:nvSpPr>
          <p:cNvPr id="55" name="Rectangle 54">
            <a:extLst>
              <a:ext uri="{FF2B5EF4-FFF2-40B4-BE49-F238E27FC236}">
                <a16:creationId xmlns:a16="http://schemas.microsoft.com/office/drawing/2014/main" id="{68B6CF14-289E-5A1E-FFBD-3D46B05CDEEE}"/>
              </a:ext>
            </a:extLst>
          </p:cNvPr>
          <p:cNvSpPr/>
          <p:nvPr/>
        </p:nvSpPr>
        <p:spPr>
          <a:xfrm>
            <a:off x="6320424" y="7202311"/>
            <a:ext cx="553071" cy="2380601"/>
          </a:xfrm>
          <a:prstGeom prst="rect">
            <a:avLst/>
          </a:prstGeom>
          <a:solidFill>
            <a:srgbClr val="C00000"/>
          </a:solidFill>
          <a:ln>
            <a:solidFill>
              <a:srgbClr val="C00000"/>
            </a:solidFill>
          </a:ln>
        </p:spPr>
        <p:style>
          <a:lnRef idx="2">
            <a:schemeClr val="accent1">
              <a:shade val="15000"/>
            </a:schemeClr>
          </a:lnRef>
          <a:fillRef idx="1">
            <a:schemeClr val="accent1"/>
          </a:fillRef>
          <a:effectRef idx="0">
            <a:schemeClr val="accent1"/>
          </a:effectRef>
          <a:fontRef idx="minor">
            <a:schemeClr val="lt1"/>
          </a:fontRef>
        </p:style>
        <p:txBody>
          <a:bodyPr vert="vert270" rtlCol="0" anchor="ctr"/>
          <a:lstStyle/>
          <a:p>
            <a:pPr algn="ctr"/>
            <a:r>
              <a:rPr lang="en-NZ" sz="1400" b="1" dirty="0"/>
              <a:t>Intervention framework</a:t>
            </a:r>
          </a:p>
        </p:txBody>
      </p:sp>
    </p:spTree>
    <p:extLst>
      <p:ext uri="{BB962C8B-B14F-4D97-AF65-F5344CB8AC3E}">
        <p14:creationId xmlns:p14="http://schemas.microsoft.com/office/powerpoint/2010/main" val="41158504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3ee1dbc3-13c3-4155-bfb9-0b0e0581a49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D01CD456390EA45893679F0D394DCE7" ma:contentTypeVersion="17" ma:contentTypeDescription="Create a new document." ma:contentTypeScope="" ma:versionID="8d12a8caa52470cd5c38addbaf1144d5">
  <xsd:schema xmlns:xsd="http://www.w3.org/2001/XMLSchema" xmlns:xs="http://www.w3.org/2001/XMLSchema" xmlns:p="http://schemas.microsoft.com/office/2006/metadata/properties" xmlns:ns3="3ee1dbc3-13c3-4155-bfb9-0b0e0581a49b" xmlns:ns4="9f151c47-d240-4cc4-9383-7604b0f31025" targetNamespace="http://schemas.microsoft.com/office/2006/metadata/properties" ma:root="true" ma:fieldsID="d3a1718e09f96c36c7bf06da830a7f8b" ns3:_="" ns4:_="">
    <xsd:import namespace="3ee1dbc3-13c3-4155-bfb9-0b0e0581a49b"/>
    <xsd:import namespace="9f151c47-d240-4cc4-9383-7604b0f3102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e1dbc3-13c3-4155-bfb9-0b0e0581a49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f151c47-d240-4cc4-9383-7604b0f3102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98AB98-FAA5-4B87-A0B4-34A404D8F387}">
  <ds:schemaRefs>
    <ds:schemaRef ds:uri="http://purl.org/dc/terms/"/>
    <ds:schemaRef ds:uri="http://purl.org/dc/dcmitype/"/>
    <ds:schemaRef ds:uri="http://schemas.microsoft.com/office/2006/metadata/properties"/>
    <ds:schemaRef ds:uri="http://purl.org/dc/elements/1.1/"/>
    <ds:schemaRef ds:uri="http://schemas.openxmlformats.org/package/2006/metadata/core-properties"/>
    <ds:schemaRef ds:uri="http://schemas.microsoft.com/office/2006/documentManagement/types"/>
    <ds:schemaRef ds:uri="http://www.w3.org/XML/1998/namespace"/>
    <ds:schemaRef ds:uri="http://schemas.microsoft.com/office/infopath/2007/PartnerControls"/>
    <ds:schemaRef ds:uri="9f151c47-d240-4cc4-9383-7604b0f31025"/>
    <ds:schemaRef ds:uri="3ee1dbc3-13c3-4155-bfb9-0b0e0581a49b"/>
  </ds:schemaRefs>
</ds:datastoreItem>
</file>

<file path=customXml/itemProps2.xml><?xml version="1.0" encoding="utf-8"?>
<ds:datastoreItem xmlns:ds="http://schemas.openxmlformats.org/officeDocument/2006/customXml" ds:itemID="{2652CF30-0612-409C-948A-AAA9D7B31641}">
  <ds:schemaRefs>
    <ds:schemaRef ds:uri="http://schemas.microsoft.com/sharepoint/v3/contenttype/forms"/>
  </ds:schemaRefs>
</ds:datastoreItem>
</file>

<file path=customXml/itemProps3.xml><?xml version="1.0" encoding="utf-8"?>
<ds:datastoreItem xmlns:ds="http://schemas.openxmlformats.org/officeDocument/2006/customXml" ds:itemID="{67504960-4B84-4FFD-A10F-4F4287E3020A}">
  <ds:schemaRefs>
    <ds:schemaRef ds:uri="3ee1dbc3-13c3-4155-bfb9-0b0e0581a49b"/>
    <ds:schemaRef ds:uri="9f151c47-d240-4cc4-9383-7604b0f3102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56</TotalTime>
  <Words>841</Words>
  <Application>Microsoft Office PowerPoint</Application>
  <PresentationFormat>A3 Paper (297x420 mm)</PresentationFormat>
  <Paragraphs>90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Aptos Light</vt:lpstr>
      <vt:lpstr>Poppins Medium</vt:lpstr>
      <vt:lpstr>Arial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A3</dc:title>
  <dc:creator>Reneé Kelly</dc:creator>
  <cp:lastModifiedBy>Victoria Dias</cp:lastModifiedBy>
  <cp:revision>1</cp:revision>
  <dcterms:created xsi:type="dcterms:W3CDTF">2006-08-16T00:00:00Z</dcterms:created>
  <dcterms:modified xsi:type="dcterms:W3CDTF">2024-09-20T02:07:19Z</dcterms:modified>
  <dc:identifier>DAGPM9eIdO0</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0x010100ED01CD456390EA45893679F0D394DCE7</vt:lpwstr>
  </property>
  <property fmtid="{D5CDD505-2E9C-101B-9397-08002B2CF9AE}" pid="4" name="_dlc_DocIdItemGuid">
    <vt:lpwstr>31ae6158-31d9-421f-8b34-57e6538c6966</vt:lpwstr>
  </property>
</Properties>
</file>